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handoutMasterIdLst>
    <p:handoutMasterId r:id="rId83"/>
  </p:handoutMasterIdLst>
  <p:sldIdLst>
    <p:sldId id="462" r:id="rId2"/>
    <p:sldId id="403" r:id="rId3"/>
    <p:sldId id="446" r:id="rId4"/>
    <p:sldId id="407" r:id="rId5"/>
    <p:sldId id="409" r:id="rId6"/>
    <p:sldId id="447" r:id="rId7"/>
    <p:sldId id="436" r:id="rId8"/>
    <p:sldId id="438" r:id="rId9"/>
    <p:sldId id="463" r:id="rId10"/>
    <p:sldId id="411" r:id="rId11"/>
    <p:sldId id="406" r:id="rId12"/>
    <p:sldId id="439" r:id="rId13"/>
    <p:sldId id="448" r:id="rId14"/>
    <p:sldId id="401" r:id="rId15"/>
    <p:sldId id="273" r:id="rId16"/>
    <p:sldId id="378" r:id="rId17"/>
    <p:sldId id="379" r:id="rId18"/>
    <p:sldId id="399" r:id="rId19"/>
    <p:sldId id="362" r:id="rId20"/>
    <p:sldId id="458" r:id="rId21"/>
    <p:sldId id="400" r:id="rId22"/>
    <p:sldId id="391" r:id="rId23"/>
    <p:sldId id="455" r:id="rId24"/>
    <p:sldId id="454" r:id="rId25"/>
    <p:sldId id="384" r:id="rId26"/>
    <p:sldId id="295" r:id="rId27"/>
    <p:sldId id="416" r:id="rId28"/>
    <p:sldId id="371" r:id="rId29"/>
    <p:sldId id="396" r:id="rId30"/>
    <p:sldId id="430" r:id="rId31"/>
    <p:sldId id="432" r:id="rId32"/>
    <p:sldId id="449" r:id="rId33"/>
    <p:sldId id="418" r:id="rId34"/>
    <p:sldId id="423" r:id="rId35"/>
    <p:sldId id="419" r:id="rId36"/>
    <p:sldId id="465" r:id="rId37"/>
    <p:sldId id="420" r:id="rId38"/>
    <p:sldId id="459" r:id="rId39"/>
    <p:sldId id="300" r:id="rId40"/>
    <p:sldId id="421" r:id="rId41"/>
    <p:sldId id="422" r:id="rId42"/>
    <p:sldId id="450" r:id="rId43"/>
    <p:sldId id="464" r:id="rId44"/>
    <p:sldId id="460" r:id="rId45"/>
    <p:sldId id="368" r:id="rId46"/>
    <p:sldId id="442" r:id="rId47"/>
    <p:sldId id="431" r:id="rId48"/>
    <p:sldId id="443" r:id="rId49"/>
    <p:sldId id="444" r:id="rId50"/>
    <p:sldId id="451" r:id="rId51"/>
    <p:sldId id="428" r:id="rId52"/>
    <p:sldId id="429" r:id="rId53"/>
    <p:sldId id="382" r:id="rId54"/>
    <p:sldId id="426" r:id="rId55"/>
    <p:sldId id="427" r:id="rId56"/>
    <p:sldId id="408" r:id="rId57"/>
    <p:sldId id="456" r:id="rId58"/>
    <p:sldId id="435" r:id="rId59"/>
    <p:sldId id="370" r:id="rId60"/>
    <p:sldId id="369" r:id="rId61"/>
    <p:sldId id="327" r:id="rId62"/>
    <p:sldId id="367" r:id="rId63"/>
    <p:sldId id="349" r:id="rId64"/>
    <p:sldId id="311" r:id="rId65"/>
    <p:sldId id="285" r:id="rId66"/>
    <p:sldId id="385" r:id="rId67"/>
    <p:sldId id="365" r:id="rId68"/>
    <p:sldId id="466" r:id="rId69"/>
    <p:sldId id="312" r:id="rId70"/>
    <p:sldId id="467" r:id="rId71"/>
    <p:sldId id="470" r:id="rId72"/>
    <p:sldId id="471" r:id="rId73"/>
    <p:sldId id="457" r:id="rId74"/>
    <p:sldId id="468" r:id="rId75"/>
    <p:sldId id="286" r:id="rId76"/>
    <p:sldId id="364" r:id="rId77"/>
    <p:sldId id="339" r:id="rId78"/>
    <p:sldId id="440" r:id="rId79"/>
    <p:sldId id="469" r:id="rId80"/>
    <p:sldId id="441" r:id="rId8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46" autoAdjust="0"/>
    <p:restoredTop sz="92015" autoAdjust="0"/>
  </p:normalViewPr>
  <p:slideViewPr>
    <p:cSldViewPr snapToGrid="0">
      <p:cViewPr>
        <p:scale>
          <a:sx n="90" d="100"/>
          <a:sy n="90" d="100"/>
        </p:scale>
        <p:origin x="58" y="22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28" tIns="45714" rIns="91428" bIns="45714"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28" tIns="45714" rIns="91428" bIns="45714" rtlCol="0"/>
          <a:lstStyle>
            <a:lvl1pPr algn="r">
              <a:defRPr sz="1200"/>
            </a:lvl1pPr>
          </a:lstStyle>
          <a:p>
            <a:fld id="{75C8847C-7541-475A-835C-075F9BD4900E}" type="datetimeFigureOut">
              <a:rPr lang="en-US" smtClean="0"/>
              <a:t>1/13/2025</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28" tIns="45714" rIns="91428" bIns="45714"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28" tIns="45714" rIns="91428" bIns="45714" rtlCol="0" anchor="b"/>
          <a:lstStyle>
            <a:lvl1pPr algn="r">
              <a:defRPr sz="1200"/>
            </a:lvl1pPr>
          </a:lstStyle>
          <a:p>
            <a:fld id="{CFC41AF7-15F8-4853-881B-3DCA11FF3A11}" type="slidenum">
              <a:rPr lang="en-US" smtClean="0"/>
              <a:t>‹#›</a:t>
            </a:fld>
            <a:endParaRPr lang="en-US"/>
          </a:p>
        </p:txBody>
      </p:sp>
    </p:spTree>
    <p:extLst>
      <p:ext uri="{BB962C8B-B14F-4D97-AF65-F5344CB8AC3E}">
        <p14:creationId xmlns:p14="http://schemas.microsoft.com/office/powerpoint/2010/main" val="482120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48" tIns="48325" rIns="96648" bIns="48325"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6648" tIns="48325" rIns="96648" bIns="48325" rtlCol="0"/>
          <a:lstStyle>
            <a:lvl1pPr algn="r">
              <a:defRPr sz="1300"/>
            </a:lvl1pPr>
          </a:lstStyle>
          <a:p>
            <a:fld id="{0947D704-0B25-48E7-B7F2-CEC4F656E64C}" type="datetimeFigureOut">
              <a:rPr lang="en-US" smtClean="0"/>
              <a:t>1/13/2025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8" tIns="48325" rIns="96648" bIns="48325" rtlCol="0" anchor="ctr"/>
          <a:lstStyle/>
          <a:p>
            <a:endParaRPr lang="en-US"/>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48" tIns="48325" rIns="96648" bIns="483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48" tIns="48325" rIns="96648" bIns="48325"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48" tIns="48325" rIns="96648" bIns="48325" rtlCol="0" anchor="b"/>
          <a:lstStyle>
            <a:lvl1pPr algn="r">
              <a:defRPr sz="1300"/>
            </a:lvl1pPr>
          </a:lstStyle>
          <a:p>
            <a:fld id="{F9727AED-C2EE-4DC1-9D9E-E617D2BB36C1}" type="slidenum">
              <a:rPr lang="en-US" smtClean="0"/>
              <a:t>‹#›</a:t>
            </a:fld>
            <a:endParaRPr lang="en-US"/>
          </a:p>
        </p:txBody>
      </p:sp>
    </p:spTree>
    <p:extLst>
      <p:ext uri="{BB962C8B-B14F-4D97-AF65-F5344CB8AC3E}">
        <p14:creationId xmlns:p14="http://schemas.microsoft.com/office/powerpoint/2010/main" val="1497784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727AED-C2EE-4DC1-9D9E-E617D2BB36C1}" type="slidenum">
              <a:rPr lang="en-US" smtClean="0"/>
              <a:t>15</a:t>
            </a:fld>
            <a:endParaRPr lang="en-US"/>
          </a:p>
        </p:txBody>
      </p:sp>
    </p:spTree>
    <p:extLst>
      <p:ext uri="{BB962C8B-B14F-4D97-AF65-F5344CB8AC3E}">
        <p14:creationId xmlns:p14="http://schemas.microsoft.com/office/powerpoint/2010/main" val="1822760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727AED-C2EE-4DC1-9D9E-E617D2BB36C1}" type="slidenum">
              <a:rPr lang="en-US" smtClean="0"/>
              <a:t>26</a:t>
            </a:fld>
            <a:endParaRPr lang="en-US"/>
          </a:p>
        </p:txBody>
      </p:sp>
    </p:spTree>
    <p:extLst>
      <p:ext uri="{BB962C8B-B14F-4D97-AF65-F5344CB8AC3E}">
        <p14:creationId xmlns:p14="http://schemas.microsoft.com/office/powerpoint/2010/main" val="1125357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 not learn things sequentially. I</a:t>
            </a:r>
            <a:r>
              <a:rPr lang="en-US" baseline="0" dirty="0"/>
              <a:t> cannot filter the data into a logistical path. I literally pool everything into my head, and derive answers from that pool, regardless of the topic.</a:t>
            </a:r>
            <a:endParaRPr lang="en-US" dirty="0"/>
          </a:p>
        </p:txBody>
      </p:sp>
      <p:sp>
        <p:nvSpPr>
          <p:cNvPr id="4" name="Slide Number Placeholder 3"/>
          <p:cNvSpPr>
            <a:spLocks noGrp="1"/>
          </p:cNvSpPr>
          <p:nvPr>
            <p:ph type="sldNum" sz="quarter" idx="10"/>
          </p:nvPr>
        </p:nvSpPr>
        <p:spPr/>
        <p:txBody>
          <a:bodyPr/>
          <a:lstStyle/>
          <a:p>
            <a:fld id="{F9727AED-C2EE-4DC1-9D9E-E617D2BB36C1}" type="slidenum">
              <a:rPr lang="en-US" smtClean="0"/>
              <a:t>51</a:t>
            </a:fld>
            <a:endParaRPr lang="en-US"/>
          </a:p>
        </p:txBody>
      </p:sp>
    </p:spTree>
    <p:extLst>
      <p:ext uri="{BB962C8B-B14F-4D97-AF65-F5344CB8AC3E}">
        <p14:creationId xmlns:p14="http://schemas.microsoft.com/office/powerpoint/2010/main" val="1478802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87">
              <a:defRPr/>
            </a:pPr>
            <a:r>
              <a:rPr lang="en-US" dirty="0"/>
              <a:t>An example of this is a typical</a:t>
            </a:r>
            <a:r>
              <a:rPr lang="en-US" baseline="0" dirty="0"/>
              <a:t> person looking at something: it goes into the eye, and then the brain channels that signal to the optic processor (Occipital lobe)</a:t>
            </a:r>
            <a:endParaRPr lang="en-US" dirty="0"/>
          </a:p>
          <a:p>
            <a:endParaRPr lang="en-US" dirty="0"/>
          </a:p>
        </p:txBody>
      </p:sp>
      <p:sp>
        <p:nvSpPr>
          <p:cNvPr id="4" name="Slide Number Placeholder 3"/>
          <p:cNvSpPr>
            <a:spLocks noGrp="1"/>
          </p:cNvSpPr>
          <p:nvPr>
            <p:ph type="sldNum" sz="quarter" idx="10"/>
          </p:nvPr>
        </p:nvSpPr>
        <p:spPr/>
        <p:txBody>
          <a:bodyPr/>
          <a:lstStyle/>
          <a:p>
            <a:fld id="{F9727AED-C2EE-4DC1-9D9E-E617D2BB36C1}" type="slidenum">
              <a:rPr lang="en-US" smtClean="0"/>
              <a:t>16</a:t>
            </a:fld>
            <a:endParaRPr lang="en-US"/>
          </a:p>
        </p:txBody>
      </p:sp>
    </p:spTree>
    <p:extLst>
      <p:ext uri="{BB962C8B-B14F-4D97-AF65-F5344CB8AC3E}">
        <p14:creationId xmlns:p14="http://schemas.microsoft.com/office/powerpoint/2010/main" val="934417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727AED-C2EE-4DC1-9D9E-E617D2BB36C1}" type="slidenum">
              <a:rPr lang="en-US" smtClean="0"/>
              <a:t>17</a:t>
            </a:fld>
            <a:endParaRPr lang="en-US"/>
          </a:p>
        </p:txBody>
      </p:sp>
    </p:spTree>
    <p:extLst>
      <p:ext uri="{BB962C8B-B14F-4D97-AF65-F5344CB8AC3E}">
        <p14:creationId xmlns:p14="http://schemas.microsoft.com/office/powerpoint/2010/main" val="2652063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person</a:t>
            </a:r>
            <a:r>
              <a:rPr lang="en-US" baseline="0" dirty="0"/>
              <a:t> is looking for someone or something, the brain typically filters out exterior “noise”, like other people, motion, etc.  The same with sound: if someone is talking to us, the brain will mute out as much of the exterior noises as possible.</a:t>
            </a:r>
          </a:p>
          <a:p>
            <a:endParaRPr lang="en-US" baseline="0" dirty="0"/>
          </a:p>
          <a:p>
            <a:r>
              <a:rPr lang="en-US" baseline="0" dirty="0"/>
              <a:t>With my filters, I cannot do that: I see everything at once. One big faceless blur of visual chaos. My wife has to wave me down, even when she is standing right in front of me.</a:t>
            </a:r>
          </a:p>
          <a:p>
            <a:endParaRPr lang="en-US" baseline="0" dirty="0"/>
          </a:p>
          <a:p>
            <a:r>
              <a:rPr lang="en-US" baseline="0" dirty="0"/>
              <a:t>I hear everything at the same volume – air conditioners, fans, TV, other people talking, etc. and my brain literally tries to communicate with all of it. So I get lost when someone is talking to me. Their voice literally blends in to the rest of the noise, and I can’t understand their words.</a:t>
            </a:r>
            <a:endParaRPr lang="en-US" dirty="0"/>
          </a:p>
        </p:txBody>
      </p:sp>
      <p:sp>
        <p:nvSpPr>
          <p:cNvPr id="4" name="Slide Number Placeholder 3"/>
          <p:cNvSpPr>
            <a:spLocks noGrp="1"/>
          </p:cNvSpPr>
          <p:nvPr>
            <p:ph type="sldNum" sz="quarter" idx="10"/>
          </p:nvPr>
        </p:nvSpPr>
        <p:spPr/>
        <p:txBody>
          <a:bodyPr/>
          <a:lstStyle/>
          <a:p>
            <a:fld id="{F9727AED-C2EE-4DC1-9D9E-E617D2BB36C1}" type="slidenum">
              <a:rPr lang="en-US" smtClean="0"/>
              <a:t>18</a:t>
            </a:fld>
            <a:endParaRPr lang="en-US"/>
          </a:p>
        </p:txBody>
      </p:sp>
    </p:spTree>
    <p:extLst>
      <p:ext uri="{BB962C8B-B14F-4D97-AF65-F5344CB8AC3E}">
        <p14:creationId xmlns:p14="http://schemas.microsoft.com/office/powerpoint/2010/main" val="894815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deviations in the filter will cause the brain to send signals to the wrong spot. (I</a:t>
            </a:r>
            <a:r>
              <a:rPr lang="en-US" baseline="0" dirty="0"/>
              <a:t> will literally feel what I smell, words and textures may trigger sensory issues, </a:t>
            </a:r>
            <a:r>
              <a:rPr lang="en-US" baseline="0" dirty="0" err="1"/>
              <a:t>etc</a:t>
            </a:r>
            <a:r>
              <a:rPr lang="en-US" baseline="0" dirty="0"/>
              <a:t>)</a:t>
            </a:r>
            <a:endParaRPr lang="en-US" dirty="0"/>
          </a:p>
        </p:txBody>
      </p:sp>
      <p:sp>
        <p:nvSpPr>
          <p:cNvPr id="4" name="Slide Number Placeholder 3"/>
          <p:cNvSpPr>
            <a:spLocks noGrp="1"/>
          </p:cNvSpPr>
          <p:nvPr>
            <p:ph type="sldNum" sz="quarter" idx="10"/>
          </p:nvPr>
        </p:nvSpPr>
        <p:spPr/>
        <p:txBody>
          <a:bodyPr/>
          <a:lstStyle/>
          <a:p>
            <a:fld id="{F9727AED-C2EE-4DC1-9D9E-E617D2BB36C1}" type="slidenum">
              <a:rPr lang="en-US" smtClean="0"/>
              <a:t>21</a:t>
            </a:fld>
            <a:endParaRPr lang="en-US"/>
          </a:p>
        </p:txBody>
      </p:sp>
    </p:spTree>
    <p:extLst>
      <p:ext uri="{BB962C8B-B14F-4D97-AF65-F5344CB8AC3E}">
        <p14:creationId xmlns:p14="http://schemas.microsoft.com/office/powerpoint/2010/main" val="3973680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this is a typical</a:t>
            </a:r>
            <a:r>
              <a:rPr lang="en-US" baseline="0" dirty="0"/>
              <a:t> person looking at something: it goes into the eye, and then the brain channels that signal to the optic processor (Occipital lobe)</a:t>
            </a:r>
            <a:endParaRPr lang="en-US" dirty="0"/>
          </a:p>
        </p:txBody>
      </p:sp>
      <p:sp>
        <p:nvSpPr>
          <p:cNvPr id="4" name="Slide Number Placeholder 3"/>
          <p:cNvSpPr>
            <a:spLocks noGrp="1"/>
          </p:cNvSpPr>
          <p:nvPr>
            <p:ph type="sldNum" sz="quarter" idx="10"/>
          </p:nvPr>
        </p:nvSpPr>
        <p:spPr/>
        <p:txBody>
          <a:bodyPr/>
          <a:lstStyle/>
          <a:p>
            <a:fld id="{F9727AED-C2EE-4DC1-9D9E-E617D2BB36C1}" type="slidenum">
              <a:rPr lang="en-US" smtClean="0"/>
              <a:t>22</a:t>
            </a:fld>
            <a:endParaRPr lang="en-US"/>
          </a:p>
        </p:txBody>
      </p:sp>
    </p:spTree>
    <p:extLst>
      <p:ext uri="{BB962C8B-B14F-4D97-AF65-F5344CB8AC3E}">
        <p14:creationId xmlns:p14="http://schemas.microsoft.com/office/powerpoint/2010/main" val="3014911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deviations in the filter will cause the brain to send signals to the wrong spot. (I</a:t>
            </a:r>
            <a:r>
              <a:rPr lang="en-US" baseline="0" dirty="0"/>
              <a:t> will literally feel what I smell, words and textures may trigger sensory issues, </a:t>
            </a:r>
            <a:r>
              <a:rPr lang="en-US" baseline="0" dirty="0" err="1"/>
              <a:t>etc</a:t>
            </a:r>
            <a:r>
              <a:rPr lang="en-US" baseline="0" dirty="0"/>
              <a:t>)</a:t>
            </a:r>
            <a:endParaRPr lang="en-US" dirty="0"/>
          </a:p>
        </p:txBody>
      </p:sp>
      <p:sp>
        <p:nvSpPr>
          <p:cNvPr id="4" name="Slide Number Placeholder 3"/>
          <p:cNvSpPr>
            <a:spLocks noGrp="1"/>
          </p:cNvSpPr>
          <p:nvPr>
            <p:ph type="sldNum" sz="quarter" idx="10"/>
          </p:nvPr>
        </p:nvSpPr>
        <p:spPr/>
        <p:txBody>
          <a:bodyPr/>
          <a:lstStyle/>
          <a:p>
            <a:fld id="{F9727AED-C2EE-4DC1-9D9E-E617D2BB36C1}" type="slidenum">
              <a:rPr lang="en-US" smtClean="0"/>
              <a:t>23</a:t>
            </a:fld>
            <a:endParaRPr lang="en-US"/>
          </a:p>
        </p:txBody>
      </p:sp>
    </p:spTree>
    <p:extLst>
      <p:ext uri="{BB962C8B-B14F-4D97-AF65-F5344CB8AC3E}">
        <p14:creationId xmlns:p14="http://schemas.microsoft.com/office/powerpoint/2010/main" val="578258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727AED-C2EE-4DC1-9D9E-E617D2BB36C1}" type="slidenum">
              <a:rPr lang="en-US" smtClean="0"/>
              <a:t>24</a:t>
            </a:fld>
            <a:endParaRPr lang="en-US"/>
          </a:p>
        </p:txBody>
      </p:sp>
    </p:spTree>
    <p:extLst>
      <p:ext uri="{BB962C8B-B14F-4D97-AF65-F5344CB8AC3E}">
        <p14:creationId xmlns:p14="http://schemas.microsoft.com/office/powerpoint/2010/main" val="1050450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person</a:t>
            </a:r>
            <a:r>
              <a:rPr lang="en-US" baseline="0" dirty="0"/>
              <a:t> is looking for someone or something, the brain typically filters out exterior “noise”, like other people, motion, etc.  The same with sound: if someone is talking to us, the brain will mute out as much of the exterior noises as possible.</a:t>
            </a:r>
          </a:p>
          <a:p>
            <a:endParaRPr lang="en-US" baseline="0" dirty="0"/>
          </a:p>
          <a:p>
            <a:r>
              <a:rPr lang="en-US" baseline="0" dirty="0"/>
              <a:t>With my filters, I cannot do that: I see everything at once. One big faceless blur of visual chaos. My wife has to wave me down, even when she is standing right in front of me.</a:t>
            </a:r>
          </a:p>
          <a:p>
            <a:endParaRPr lang="en-US" baseline="0" dirty="0"/>
          </a:p>
          <a:p>
            <a:r>
              <a:rPr lang="en-US" baseline="0" dirty="0"/>
              <a:t>I hear everything at the same volume – air conditioners, fans, TV, other people talking, etc. and my brain literally tries to communicate with all of it. So I get lost when someone is talking to me. Their voice literally blends in to the rest of the noise, and I can’t understand their words.</a:t>
            </a:r>
            <a:endParaRPr lang="en-US" dirty="0"/>
          </a:p>
        </p:txBody>
      </p:sp>
      <p:sp>
        <p:nvSpPr>
          <p:cNvPr id="4" name="Slide Number Placeholder 3"/>
          <p:cNvSpPr>
            <a:spLocks noGrp="1"/>
          </p:cNvSpPr>
          <p:nvPr>
            <p:ph type="sldNum" sz="quarter" idx="10"/>
          </p:nvPr>
        </p:nvSpPr>
        <p:spPr/>
        <p:txBody>
          <a:bodyPr/>
          <a:lstStyle/>
          <a:p>
            <a:fld id="{F9727AED-C2EE-4DC1-9D9E-E617D2BB36C1}" type="slidenum">
              <a:rPr lang="en-US" smtClean="0"/>
              <a:t>25</a:t>
            </a:fld>
            <a:endParaRPr lang="en-US"/>
          </a:p>
        </p:txBody>
      </p:sp>
    </p:spTree>
    <p:extLst>
      <p:ext uri="{BB962C8B-B14F-4D97-AF65-F5344CB8AC3E}">
        <p14:creationId xmlns:p14="http://schemas.microsoft.com/office/powerpoint/2010/main" val="4152187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83C7C47-4D50-4227-A997-20CD67580052}"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F304C-75CF-408C-A462-3B2C690DF58D}" type="slidenum">
              <a:rPr lang="en-US" smtClean="0"/>
              <a:t>‹#›</a:t>
            </a:fld>
            <a:endParaRPr lang="en-US"/>
          </a:p>
        </p:txBody>
      </p:sp>
    </p:spTree>
    <p:extLst>
      <p:ext uri="{BB962C8B-B14F-4D97-AF65-F5344CB8AC3E}">
        <p14:creationId xmlns:p14="http://schemas.microsoft.com/office/powerpoint/2010/main" val="913575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3C7C47-4D50-4227-A997-20CD67580052}"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F304C-75CF-408C-A462-3B2C690DF58D}" type="slidenum">
              <a:rPr lang="en-US" smtClean="0"/>
              <a:t>‹#›</a:t>
            </a:fld>
            <a:endParaRPr lang="en-US"/>
          </a:p>
        </p:txBody>
      </p:sp>
    </p:spTree>
    <p:extLst>
      <p:ext uri="{BB962C8B-B14F-4D97-AF65-F5344CB8AC3E}">
        <p14:creationId xmlns:p14="http://schemas.microsoft.com/office/powerpoint/2010/main" val="4139685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3C7C47-4D50-4227-A997-20CD67580052}"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F304C-75CF-408C-A462-3B2C690DF58D}" type="slidenum">
              <a:rPr lang="en-US" smtClean="0"/>
              <a:t>‹#›</a:t>
            </a:fld>
            <a:endParaRPr lang="en-US"/>
          </a:p>
        </p:txBody>
      </p:sp>
    </p:spTree>
    <p:extLst>
      <p:ext uri="{BB962C8B-B14F-4D97-AF65-F5344CB8AC3E}">
        <p14:creationId xmlns:p14="http://schemas.microsoft.com/office/powerpoint/2010/main" val="1398646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3C7C47-4D50-4227-A997-20CD67580052}"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F304C-75CF-408C-A462-3B2C690DF58D}" type="slidenum">
              <a:rPr lang="en-US" smtClean="0"/>
              <a:t>‹#›</a:t>
            </a:fld>
            <a:endParaRPr lang="en-US"/>
          </a:p>
        </p:txBody>
      </p:sp>
    </p:spTree>
    <p:extLst>
      <p:ext uri="{BB962C8B-B14F-4D97-AF65-F5344CB8AC3E}">
        <p14:creationId xmlns:p14="http://schemas.microsoft.com/office/powerpoint/2010/main" val="1525757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83C7C47-4D50-4227-A997-20CD67580052}"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F304C-75CF-408C-A462-3B2C690DF58D}" type="slidenum">
              <a:rPr lang="en-US" smtClean="0"/>
              <a:t>‹#›</a:t>
            </a:fld>
            <a:endParaRPr lang="en-US"/>
          </a:p>
        </p:txBody>
      </p:sp>
    </p:spTree>
    <p:extLst>
      <p:ext uri="{BB962C8B-B14F-4D97-AF65-F5344CB8AC3E}">
        <p14:creationId xmlns:p14="http://schemas.microsoft.com/office/powerpoint/2010/main" val="1584754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3C7C47-4D50-4227-A997-20CD67580052}"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FF304C-75CF-408C-A462-3B2C690DF58D}" type="slidenum">
              <a:rPr lang="en-US" smtClean="0"/>
              <a:t>‹#›</a:t>
            </a:fld>
            <a:endParaRPr lang="en-US"/>
          </a:p>
        </p:txBody>
      </p:sp>
    </p:spTree>
    <p:extLst>
      <p:ext uri="{BB962C8B-B14F-4D97-AF65-F5344CB8AC3E}">
        <p14:creationId xmlns:p14="http://schemas.microsoft.com/office/powerpoint/2010/main" val="65334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3C7C47-4D50-4227-A997-20CD67580052}"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FF304C-75CF-408C-A462-3B2C690DF58D}" type="slidenum">
              <a:rPr lang="en-US" smtClean="0"/>
              <a:t>‹#›</a:t>
            </a:fld>
            <a:endParaRPr lang="en-US"/>
          </a:p>
        </p:txBody>
      </p:sp>
    </p:spTree>
    <p:extLst>
      <p:ext uri="{BB962C8B-B14F-4D97-AF65-F5344CB8AC3E}">
        <p14:creationId xmlns:p14="http://schemas.microsoft.com/office/powerpoint/2010/main" val="4066046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3C7C47-4D50-4227-A997-20CD67580052}"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FF304C-75CF-408C-A462-3B2C690DF58D}" type="slidenum">
              <a:rPr lang="en-US" smtClean="0"/>
              <a:t>‹#›</a:t>
            </a:fld>
            <a:endParaRPr lang="en-US"/>
          </a:p>
        </p:txBody>
      </p:sp>
    </p:spTree>
    <p:extLst>
      <p:ext uri="{BB962C8B-B14F-4D97-AF65-F5344CB8AC3E}">
        <p14:creationId xmlns:p14="http://schemas.microsoft.com/office/powerpoint/2010/main" val="1093217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3C7C47-4D50-4227-A997-20CD67580052}"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FF304C-75CF-408C-A462-3B2C690DF58D}" type="slidenum">
              <a:rPr lang="en-US" smtClean="0"/>
              <a:t>‹#›</a:t>
            </a:fld>
            <a:endParaRPr lang="en-US"/>
          </a:p>
        </p:txBody>
      </p:sp>
    </p:spTree>
    <p:extLst>
      <p:ext uri="{BB962C8B-B14F-4D97-AF65-F5344CB8AC3E}">
        <p14:creationId xmlns:p14="http://schemas.microsoft.com/office/powerpoint/2010/main" val="874600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83C7C47-4D50-4227-A997-20CD67580052}"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FF304C-75CF-408C-A462-3B2C690DF58D}" type="slidenum">
              <a:rPr lang="en-US" smtClean="0"/>
              <a:t>‹#›</a:t>
            </a:fld>
            <a:endParaRPr lang="en-US"/>
          </a:p>
        </p:txBody>
      </p:sp>
    </p:spTree>
    <p:extLst>
      <p:ext uri="{BB962C8B-B14F-4D97-AF65-F5344CB8AC3E}">
        <p14:creationId xmlns:p14="http://schemas.microsoft.com/office/powerpoint/2010/main" val="2262648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83C7C47-4D50-4227-A997-20CD67580052}"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FF304C-75CF-408C-A462-3B2C690DF58D}" type="slidenum">
              <a:rPr lang="en-US" smtClean="0"/>
              <a:t>‹#›</a:t>
            </a:fld>
            <a:endParaRPr lang="en-US"/>
          </a:p>
        </p:txBody>
      </p:sp>
    </p:spTree>
    <p:extLst>
      <p:ext uri="{BB962C8B-B14F-4D97-AF65-F5344CB8AC3E}">
        <p14:creationId xmlns:p14="http://schemas.microsoft.com/office/powerpoint/2010/main" val="2670614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3C7C47-4D50-4227-A997-20CD67580052}" type="datetimeFigureOut">
              <a:rPr lang="en-US" smtClean="0"/>
              <a:t>1/13/2025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FF304C-75CF-408C-A462-3B2C690DF58D}" type="slidenum">
              <a:rPr lang="en-US" smtClean="0"/>
              <a:t>‹#›</a:t>
            </a:fld>
            <a:endParaRPr lang="en-US"/>
          </a:p>
        </p:txBody>
      </p:sp>
    </p:spTree>
    <p:extLst>
      <p:ext uri="{BB962C8B-B14F-4D97-AF65-F5344CB8AC3E}">
        <p14:creationId xmlns:p14="http://schemas.microsoft.com/office/powerpoint/2010/main" val="1279054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jpe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0.png"/><Relationship Id="rId4" Type="http://schemas.openxmlformats.org/officeDocument/2006/relationships/image" Target="../media/image15.png"/><Relationship Id="rId9"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5.wdp"/><Relationship Id="rId3" Type="http://schemas.openxmlformats.org/officeDocument/2006/relationships/image" Target="../media/image19.png"/><Relationship Id="rId7" Type="http://schemas.openxmlformats.org/officeDocument/2006/relationships/image" Target="../media/image22.jpeg"/><Relationship Id="rId12" Type="http://schemas.openxmlformats.org/officeDocument/2006/relationships/image" Target="../media/image26.png"/><Relationship Id="rId17" Type="http://schemas.microsoft.com/office/2007/relationships/hdphoto" Target="../media/hdphoto6.wdp"/><Relationship Id="rId2" Type="http://schemas.openxmlformats.org/officeDocument/2006/relationships/notesSlide" Target="../notesSlides/notesSlide4.xml"/><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25.jpeg"/><Relationship Id="rId5" Type="http://schemas.openxmlformats.org/officeDocument/2006/relationships/image" Target="../media/image20.jpeg"/><Relationship Id="rId15" Type="http://schemas.openxmlformats.org/officeDocument/2006/relationships/image" Target="../media/image28.jpeg"/><Relationship Id="rId10" Type="http://schemas.microsoft.com/office/2007/relationships/hdphoto" Target="../media/hdphoto4.wdp"/><Relationship Id="rId4" Type="http://schemas.microsoft.com/office/2007/relationships/hdphoto" Target="../media/hdphoto3.wdp"/><Relationship Id="rId9" Type="http://schemas.openxmlformats.org/officeDocument/2006/relationships/image" Target="../media/image24.png"/><Relationship Id="rId14" Type="http://schemas.openxmlformats.org/officeDocument/2006/relationships/image" Target="../media/image27.jpeg"/></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4.jpeg"/><Relationship Id="rId7"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7.wdp"/><Relationship Id="rId11" Type="http://schemas.microsoft.com/office/2007/relationships/hdphoto" Target="../media/hdphoto8.wdp"/><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15.png"/><Relationship Id="rId9" Type="http://schemas.openxmlformats.org/officeDocument/2006/relationships/image" Target="../media/image4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23.png"/><Relationship Id="rId18" Type="http://schemas.openxmlformats.org/officeDocument/2006/relationships/image" Target="../media/image27.jpeg"/><Relationship Id="rId3" Type="http://schemas.openxmlformats.org/officeDocument/2006/relationships/image" Target="../media/image19.png"/><Relationship Id="rId21" Type="http://schemas.openxmlformats.org/officeDocument/2006/relationships/image" Target="../media/image51.jpeg"/><Relationship Id="rId7" Type="http://schemas.openxmlformats.org/officeDocument/2006/relationships/image" Target="../media/image44.jpeg"/><Relationship Id="rId12" Type="http://schemas.openxmlformats.org/officeDocument/2006/relationships/image" Target="../media/image22.jpeg"/><Relationship Id="rId17" Type="http://schemas.microsoft.com/office/2007/relationships/hdphoto" Target="../media/hdphoto5.wdp"/><Relationship Id="rId2" Type="http://schemas.openxmlformats.org/officeDocument/2006/relationships/notesSlide" Target="../notesSlides/notesSlide9.xml"/><Relationship Id="rId16" Type="http://schemas.openxmlformats.org/officeDocument/2006/relationships/image" Target="../media/image26.png"/><Relationship Id="rId20"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47.png"/><Relationship Id="rId24" Type="http://schemas.openxmlformats.org/officeDocument/2006/relationships/image" Target="../media/image54.jpeg"/><Relationship Id="rId5" Type="http://schemas.openxmlformats.org/officeDocument/2006/relationships/image" Target="../media/image20.jpeg"/><Relationship Id="rId15" Type="http://schemas.openxmlformats.org/officeDocument/2006/relationships/image" Target="../media/image25.jpeg"/><Relationship Id="rId23" Type="http://schemas.openxmlformats.org/officeDocument/2006/relationships/image" Target="../media/image53.jpeg"/><Relationship Id="rId10" Type="http://schemas.openxmlformats.org/officeDocument/2006/relationships/image" Target="../media/image46.jpeg"/><Relationship Id="rId19" Type="http://schemas.openxmlformats.org/officeDocument/2006/relationships/image" Target="../media/image49.jpeg"/><Relationship Id="rId4" Type="http://schemas.microsoft.com/office/2007/relationships/hdphoto" Target="../media/hdphoto3.wdp"/><Relationship Id="rId9" Type="http://schemas.microsoft.com/office/2007/relationships/hdphoto" Target="../media/hdphoto9.wdp"/><Relationship Id="rId14" Type="http://schemas.openxmlformats.org/officeDocument/2006/relationships/image" Target="../media/image48.jpeg"/><Relationship Id="rId22" Type="http://schemas.openxmlformats.org/officeDocument/2006/relationships/image" Target="../media/image5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7.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5.jpe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10.wdp"/><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61.png"/><Relationship Id="rId11" Type="http://schemas.openxmlformats.org/officeDocument/2006/relationships/image" Target="../media/image64.jpeg"/><Relationship Id="rId5" Type="http://schemas.microsoft.com/office/2007/relationships/hdphoto" Target="../media/hdphoto11.wdp"/><Relationship Id="rId10" Type="http://schemas.microsoft.com/office/2007/relationships/hdphoto" Target="../media/hdphoto13.wdp"/><Relationship Id="rId4" Type="http://schemas.openxmlformats.org/officeDocument/2006/relationships/image" Target="../media/image59.png"/><Relationship Id="rId9"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56.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9.pn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5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4.jpe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11.jpeg"/><Relationship Id="rId4" Type="http://schemas.openxmlformats.org/officeDocument/2006/relationships/image" Target="../media/image81.jpeg"/></Relationships>
</file>

<file path=ppt/slides/_rels/slide56.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jpeg"/></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7.gif"/></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eg"/></Relationships>
</file>

<file path=ppt/slides/_rels/slide7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y be an image of zebra and text">
            <a:extLst>
              <a:ext uri="{FF2B5EF4-FFF2-40B4-BE49-F238E27FC236}">
                <a16:creationId xmlns:a16="http://schemas.microsoft.com/office/drawing/2014/main" id="{AE0BF160-96EB-3F7A-2DE1-02F9F664B3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52" y="0"/>
            <a:ext cx="4790440" cy="68420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50F84E-84FB-7C98-6F9B-BAF3CD7B605B}"/>
              </a:ext>
            </a:extLst>
          </p:cNvPr>
          <p:cNvSpPr txBox="1"/>
          <p:nvPr/>
        </p:nvSpPr>
        <p:spPr>
          <a:xfrm>
            <a:off x="6247964" y="4690397"/>
            <a:ext cx="5518484" cy="1477328"/>
          </a:xfrm>
          <a:prstGeom prst="rect">
            <a:avLst/>
          </a:prstGeom>
          <a:noFill/>
        </p:spPr>
        <p:txBody>
          <a:bodyPr wrap="square">
            <a:spAutoFit/>
          </a:bodyPr>
          <a:lstStyle/>
          <a:p>
            <a:r>
              <a:rPr lang="en-US" dirty="0">
                <a:solidFill>
                  <a:srgbClr val="050505"/>
                </a:solidFill>
                <a:latin typeface="Segoe UI Historic" panose="020B0502040204020203" pitchFamily="34" charset="0"/>
              </a:rPr>
              <a:t>A</a:t>
            </a:r>
            <a:r>
              <a:rPr lang="en-US" b="0" i="0" dirty="0">
                <a:solidFill>
                  <a:srgbClr val="050505"/>
                </a:solidFill>
                <a:effectLst/>
                <a:latin typeface="Segoe UI Historic" panose="020B0502040204020203" pitchFamily="34" charset="0"/>
              </a:rPr>
              <a:t>re you “autistic” or are you “a person with autism”?" </a:t>
            </a:r>
          </a:p>
          <a:p>
            <a:endParaRPr lang="en-US" dirty="0">
              <a:solidFill>
                <a:srgbClr val="050505"/>
              </a:solidFill>
              <a:latin typeface="Segoe UI Historic" panose="020B0502040204020203" pitchFamily="34" charset="0"/>
            </a:endParaRPr>
          </a:p>
          <a:p>
            <a:endParaRPr lang="en-US" b="0" i="0" dirty="0">
              <a:solidFill>
                <a:srgbClr val="050505"/>
              </a:solidFill>
              <a:effectLst/>
              <a:latin typeface="Segoe UI Historic" panose="020B0502040204020203" pitchFamily="34" charset="0"/>
            </a:endParaRPr>
          </a:p>
          <a:p>
            <a:endParaRPr lang="en-US" dirty="0">
              <a:solidFill>
                <a:srgbClr val="050505"/>
              </a:solidFill>
              <a:latin typeface="Segoe UI Historic" panose="020B0502040204020203" pitchFamily="34" charset="0"/>
            </a:endParaRPr>
          </a:p>
          <a:p>
            <a:r>
              <a:rPr lang="en-US" b="0" i="0" dirty="0">
                <a:solidFill>
                  <a:srgbClr val="050505"/>
                </a:solidFill>
                <a:effectLst/>
                <a:latin typeface="Segoe UI Historic" panose="020B0502040204020203" pitchFamily="34" charset="0"/>
              </a:rPr>
              <a:t>yes. now please pass the ketchup.</a:t>
            </a:r>
            <a:endParaRPr lang="en-US" dirty="0"/>
          </a:p>
        </p:txBody>
      </p:sp>
      <p:sp>
        <p:nvSpPr>
          <p:cNvPr id="4" name="Rectangle 3">
            <a:extLst>
              <a:ext uri="{FF2B5EF4-FFF2-40B4-BE49-F238E27FC236}">
                <a16:creationId xmlns:a16="http://schemas.microsoft.com/office/drawing/2014/main" id="{6389E235-4FE8-D55A-6ADB-6E1303E7EC66}"/>
              </a:ext>
            </a:extLst>
          </p:cNvPr>
          <p:cNvSpPr/>
          <p:nvPr/>
        </p:nvSpPr>
        <p:spPr>
          <a:xfrm>
            <a:off x="5622758" y="208547"/>
            <a:ext cx="176463" cy="653715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Picture 2" descr="No photo description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7066" y="117446"/>
            <a:ext cx="4477726" cy="4477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6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450" y="310515"/>
            <a:ext cx="10769600" cy="6001643"/>
          </a:xfrm>
          <a:prstGeom prst="rect">
            <a:avLst/>
          </a:prstGeom>
          <a:noFill/>
        </p:spPr>
        <p:txBody>
          <a:bodyPr wrap="square" lIns="91440" tIns="45720" rIns="91440" bIns="45720" rtlCol="0" anchor="t">
            <a:spAutoFit/>
          </a:bodyPr>
          <a:lstStyle/>
          <a:p>
            <a:r>
              <a:rPr lang="en-US" sz="4400" dirty="0"/>
              <a:t>Autism is NOT increasing:</a:t>
            </a:r>
          </a:p>
          <a:p>
            <a:r>
              <a:rPr lang="en-US" sz="2000" dirty="0"/>
              <a:t> (with the exception that some of our traits are being found beneficial, so we are having more kids)</a:t>
            </a:r>
          </a:p>
          <a:p>
            <a:endParaRPr lang="en-US" sz="3200" dirty="0"/>
          </a:p>
          <a:p>
            <a:pPr marL="514350" indent="-514350">
              <a:buAutoNum type="arabicParenR"/>
            </a:pPr>
            <a:r>
              <a:rPr lang="en-US" sz="3200" dirty="0"/>
              <a:t>It is constantly </a:t>
            </a:r>
            <a:r>
              <a:rPr lang="en-US" sz="3200" b="1" dirty="0"/>
              <a:t>being redefined, moving from</a:t>
            </a:r>
            <a:endParaRPr lang="en-US" sz="3200" b="1" dirty="0">
              <a:ea typeface="Calibri"/>
              <a:cs typeface="Calibri"/>
            </a:endParaRPr>
          </a:p>
          <a:p>
            <a:pPr marL="971550" lvl="1" indent="-514350">
              <a:buFont typeface="+mj-lt"/>
              <a:buAutoNum type="alphaLcPeriod"/>
            </a:pPr>
            <a:r>
              <a:rPr lang="en-US" sz="3200" dirty="0"/>
              <a:t>Schizophrenia</a:t>
            </a:r>
          </a:p>
          <a:p>
            <a:pPr marL="971550" lvl="1" indent="-514350">
              <a:buFont typeface="+mj-lt"/>
              <a:buAutoNum type="alphaLcPeriod"/>
            </a:pPr>
            <a:r>
              <a:rPr lang="en-US" sz="3200" dirty="0"/>
              <a:t>Autism/PPD-NOS/Aspergers/</a:t>
            </a:r>
            <a:r>
              <a:rPr lang="en-US" sz="3200" dirty="0" err="1"/>
              <a:t>etc</a:t>
            </a:r>
            <a:endParaRPr lang="en-US" sz="3200" dirty="0"/>
          </a:p>
          <a:p>
            <a:pPr marL="971550" lvl="1" indent="-514350">
              <a:buFont typeface="+mj-lt"/>
              <a:buAutoNum type="alphaLcPeriod"/>
            </a:pPr>
            <a:r>
              <a:rPr lang="en-US" sz="3200" dirty="0"/>
              <a:t>Autism Spectrum</a:t>
            </a:r>
          </a:p>
          <a:p>
            <a:pPr marL="514350" indent="-514350">
              <a:buAutoNum type="arabicParenR"/>
            </a:pPr>
            <a:r>
              <a:rPr lang="en-US" sz="3200" dirty="0"/>
              <a:t>A </a:t>
            </a:r>
            <a:r>
              <a:rPr lang="en-US" sz="3200" b="1" dirty="0"/>
              <a:t>growing awareness </a:t>
            </a:r>
            <a:r>
              <a:rPr lang="en-US" sz="3200" dirty="0"/>
              <a:t>beyond simply “a mental deficiency”</a:t>
            </a:r>
          </a:p>
          <a:p>
            <a:pPr marL="514350" indent="-514350">
              <a:buAutoNum type="arabicParenR"/>
            </a:pPr>
            <a:r>
              <a:rPr lang="en-US" sz="3200" dirty="0"/>
              <a:t>As </a:t>
            </a:r>
            <a:r>
              <a:rPr lang="en-US" sz="3200" b="1" dirty="0"/>
              <a:t>social stigmas are being addressed</a:t>
            </a:r>
            <a:r>
              <a:rPr lang="en-US" sz="3200" dirty="0"/>
              <a:t>, people are less likely to eschew a diagnosis.</a:t>
            </a:r>
          </a:p>
          <a:p>
            <a:r>
              <a:rPr lang="en-US" sz="3200" dirty="0"/>
              <a:t>		</a:t>
            </a:r>
            <a:r>
              <a:rPr lang="en-US" sz="2400" dirty="0"/>
              <a:t>it’s “less negative” than it used to be.</a:t>
            </a:r>
          </a:p>
          <a:p>
            <a:endParaRPr lang="en-US" sz="3200" dirty="0"/>
          </a:p>
        </p:txBody>
      </p:sp>
    </p:spTree>
    <p:extLst>
      <p:ext uri="{BB962C8B-B14F-4D97-AF65-F5344CB8AC3E}">
        <p14:creationId xmlns:p14="http://schemas.microsoft.com/office/powerpoint/2010/main" val="3084223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089" y="879637"/>
            <a:ext cx="8742422" cy="5047926"/>
          </a:xfrm>
          <a:prstGeom prst="rect">
            <a:avLst/>
          </a:prstGeom>
        </p:spPr>
      </p:pic>
      <p:sp>
        <p:nvSpPr>
          <p:cNvPr id="3" name="TextBox 2"/>
          <p:cNvSpPr txBox="1"/>
          <p:nvPr/>
        </p:nvSpPr>
        <p:spPr>
          <a:xfrm>
            <a:off x="3606800" y="407770"/>
            <a:ext cx="4116512" cy="369332"/>
          </a:xfrm>
          <a:prstGeom prst="rect">
            <a:avLst/>
          </a:prstGeom>
          <a:noFill/>
        </p:spPr>
        <p:txBody>
          <a:bodyPr wrap="none" rtlCol="0">
            <a:spAutoFit/>
          </a:bodyPr>
          <a:lstStyle/>
          <a:p>
            <a:r>
              <a:rPr lang="en-US" dirty="0"/>
              <a:t>Diagnosis/labels do not change who I am</a:t>
            </a:r>
          </a:p>
        </p:txBody>
      </p:sp>
      <p:sp>
        <p:nvSpPr>
          <p:cNvPr id="4" name="TextBox 3"/>
          <p:cNvSpPr txBox="1"/>
          <p:nvPr/>
        </p:nvSpPr>
        <p:spPr>
          <a:xfrm>
            <a:off x="1320801" y="5753099"/>
            <a:ext cx="7265415" cy="646331"/>
          </a:xfrm>
          <a:prstGeom prst="rect">
            <a:avLst/>
          </a:prstGeom>
          <a:noFill/>
        </p:spPr>
        <p:txBody>
          <a:bodyPr wrap="square" rtlCol="0">
            <a:spAutoFit/>
          </a:bodyPr>
          <a:lstStyle/>
          <a:p>
            <a:r>
              <a:rPr lang="en-US" dirty="0"/>
              <a:t>It simply means I have technical terms to describe what is going on </a:t>
            </a:r>
          </a:p>
          <a:p>
            <a:r>
              <a:rPr lang="en-US" dirty="0"/>
              <a:t>and a working paradigm to help me develop healthy coping mechanism</a:t>
            </a:r>
          </a:p>
        </p:txBody>
      </p:sp>
      <p:sp>
        <p:nvSpPr>
          <p:cNvPr id="5" name="TextBox 4">
            <a:extLst>
              <a:ext uri="{FF2B5EF4-FFF2-40B4-BE49-F238E27FC236}">
                <a16:creationId xmlns:a16="http://schemas.microsoft.com/office/drawing/2014/main" id="{815F2E57-E03A-093F-5A4D-0CA343255338}"/>
              </a:ext>
            </a:extLst>
          </p:cNvPr>
          <p:cNvSpPr txBox="1"/>
          <p:nvPr/>
        </p:nvSpPr>
        <p:spPr>
          <a:xfrm>
            <a:off x="433084" y="4815325"/>
            <a:ext cx="4764381" cy="369332"/>
          </a:xfrm>
          <a:prstGeom prst="rect">
            <a:avLst/>
          </a:prstGeom>
          <a:noFill/>
        </p:spPr>
        <p:txBody>
          <a:bodyPr wrap="none" rtlCol="0">
            <a:spAutoFit/>
          </a:bodyPr>
          <a:lstStyle/>
          <a:p>
            <a:r>
              <a:rPr lang="en-US" dirty="0"/>
              <a:t>Medicine and therapy doesn’t mean we’ve failed</a:t>
            </a:r>
          </a:p>
        </p:txBody>
      </p:sp>
      <p:sp>
        <p:nvSpPr>
          <p:cNvPr id="6" name="Rectangle 5">
            <a:extLst>
              <a:ext uri="{FF2B5EF4-FFF2-40B4-BE49-F238E27FC236}">
                <a16:creationId xmlns:a16="http://schemas.microsoft.com/office/drawing/2014/main" id="{3B1F6462-5648-27C6-D4C4-05CC1529893A}"/>
              </a:ext>
            </a:extLst>
          </p:cNvPr>
          <p:cNvSpPr/>
          <p:nvPr/>
        </p:nvSpPr>
        <p:spPr>
          <a:xfrm>
            <a:off x="3606800" y="1673343"/>
            <a:ext cx="1999916" cy="6463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8471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224" y="1184121"/>
            <a:ext cx="10382138" cy="2585323"/>
          </a:xfrm>
          <a:prstGeom prst="rect">
            <a:avLst/>
          </a:prstGeom>
          <a:noFill/>
        </p:spPr>
        <p:txBody>
          <a:bodyPr wrap="none" rtlCol="0">
            <a:spAutoFit/>
          </a:bodyPr>
          <a:lstStyle/>
          <a:p>
            <a:r>
              <a:rPr lang="en-US" sz="5400" dirty="0"/>
              <a:t>It means that I understand who I am</a:t>
            </a:r>
          </a:p>
          <a:p>
            <a:endParaRPr lang="en-US" sz="5400" dirty="0"/>
          </a:p>
          <a:p>
            <a:r>
              <a:rPr lang="en-US" sz="5400" dirty="0"/>
              <a:t>And that I’m not simply broken</a:t>
            </a:r>
          </a:p>
        </p:txBody>
      </p:sp>
    </p:spTree>
    <p:extLst>
      <p:ext uri="{BB962C8B-B14F-4D97-AF65-F5344CB8AC3E}">
        <p14:creationId xmlns:p14="http://schemas.microsoft.com/office/powerpoint/2010/main" val="3204921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F0DB7A-831D-B8DB-C7EE-3DE976E046A6}"/>
              </a:ext>
            </a:extLst>
          </p:cNvPr>
          <p:cNvSpPr txBox="1"/>
          <p:nvPr/>
        </p:nvSpPr>
        <p:spPr>
          <a:xfrm>
            <a:off x="2283103" y="1496043"/>
            <a:ext cx="659130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800" dirty="0">
                <a:ea typeface="Calibri"/>
                <a:cs typeface="Calibri"/>
              </a:rPr>
              <a:t>How it works</a:t>
            </a:r>
            <a:endParaRPr lang="en-US" sz="8800" dirty="0"/>
          </a:p>
        </p:txBody>
      </p:sp>
    </p:spTree>
    <p:extLst>
      <p:ext uri="{BB962C8B-B14F-4D97-AF65-F5344CB8AC3E}">
        <p14:creationId xmlns:p14="http://schemas.microsoft.com/office/powerpoint/2010/main" val="4022384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r.Kristjan Olafsson-Leading NeurovPsychologist Of Florida"/>
          <p:cNvPicPr>
            <a:picLocks noChangeAspect="1" noChangeArrowheads="1"/>
          </p:cNvPicPr>
          <p:nvPr/>
        </p:nvPicPr>
        <p:blipFill rotWithShape="1">
          <a:blip r:embed="rId2">
            <a:extLst>
              <a:ext uri="{28A0092B-C50C-407E-A947-70E740481C1C}">
                <a14:useLocalDpi xmlns:a14="http://schemas.microsoft.com/office/drawing/2010/main" val="0"/>
              </a:ext>
            </a:extLst>
          </a:blip>
          <a:srcRect l="6089" t="29291" r="6828" b="7744"/>
          <a:stretch/>
        </p:blipFill>
        <p:spPr bwMode="auto">
          <a:xfrm>
            <a:off x="5486401" y="2589972"/>
            <a:ext cx="5928360" cy="35968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Brain Filters</a:t>
            </a:r>
          </a:p>
        </p:txBody>
      </p:sp>
      <p:sp>
        <p:nvSpPr>
          <p:cNvPr id="3" name="Content Placeholder 2"/>
          <p:cNvSpPr>
            <a:spLocks noGrp="1"/>
          </p:cNvSpPr>
          <p:nvPr>
            <p:ph idx="1"/>
          </p:nvPr>
        </p:nvSpPr>
        <p:spPr>
          <a:xfrm>
            <a:off x="762000" y="1414145"/>
            <a:ext cx="10515600" cy="4351338"/>
          </a:xfrm>
        </p:spPr>
        <p:txBody>
          <a:bodyPr/>
          <a:lstStyle/>
          <a:p>
            <a:pPr marL="914400" lvl="1" indent="-457200">
              <a:buFont typeface="+mj-lt"/>
              <a:buAutoNum type="arabicPeriod"/>
            </a:pPr>
            <a:r>
              <a:rPr lang="en-US" dirty="0"/>
              <a:t>Controlling the amount of signals</a:t>
            </a:r>
          </a:p>
          <a:p>
            <a:pPr marL="914400" lvl="1" indent="-457200">
              <a:buFont typeface="+mj-lt"/>
              <a:buAutoNum type="arabicPeriod"/>
            </a:pPr>
            <a:r>
              <a:rPr lang="en-US" dirty="0"/>
              <a:t>Directing signals where to go.</a:t>
            </a:r>
          </a:p>
        </p:txBody>
      </p:sp>
      <p:pic>
        <p:nvPicPr>
          <p:cNvPr id="1026" name="Picture 2" descr="Motherboard PNG Clip-art and Vector Set - MyFreeDrawings">
            <a:extLst>
              <a:ext uri="{FF2B5EF4-FFF2-40B4-BE49-F238E27FC236}">
                <a16:creationId xmlns:a16="http://schemas.microsoft.com/office/drawing/2014/main" id="{C9C4F077-A2BB-E730-A8A6-A2534C61B2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62000" y="2832157"/>
            <a:ext cx="3234209" cy="37822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FEF7FBE-839C-8BDF-4B08-D3240C8A40A9}"/>
              </a:ext>
            </a:extLst>
          </p:cNvPr>
          <p:cNvSpPr txBox="1"/>
          <p:nvPr/>
        </p:nvSpPr>
        <p:spPr>
          <a:xfrm>
            <a:off x="2894511" y="821"/>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How the Brain Works</a:t>
            </a:r>
            <a:endParaRPr lang="en-US" dirty="0"/>
          </a:p>
        </p:txBody>
      </p:sp>
    </p:spTree>
    <p:extLst>
      <p:ext uri="{BB962C8B-B14F-4D97-AF65-F5344CB8AC3E}">
        <p14:creationId xmlns:p14="http://schemas.microsoft.com/office/powerpoint/2010/main" val="2401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071866" y="1956602"/>
            <a:ext cx="6655443" cy="1562583"/>
            <a:chOff x="775504" y="937549"/>
            <a:chExt cx="4572000" cy="914400"/>
          </a:xfrm>
        </p:grpSpPr>
        <p:sp>
          <p:nvSpPr>
            <p:cNvPr id="9" name="Rectangle 8"/>
            <p:cNvSpPr/>
            <p:nvPr/>
          </p:nvSpPr>
          <p:spPr>
            <a:xfrm>
              <a:off x="775504" y="937549"/>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12" name="Rectangle 11"/>
            <p:cNvSpPr/>
            <p:nvPr/>
          </p:nvSpPr>
          <p:spPr>
            <a:xfrm>
              <a:off x="4433104" y="937549"/>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B</a:t>
              </a:r>
            </a:p>
          </p:txBody>
        </p:sp>
        <p:sp>
          <p:nvSpPr>
            <p:cNvPr id="14" name="Right Arrow 13"/>
            <p:cNvSpPr/>
            <p:nvPr/>
          </p:nvSpPr>
          <p:spPr>
            <a:xfrm>
              <a:off x="1956122" y="1238491"/>
              <a:ext cx="2395959" cy="347241"/>
            </a:xfrm>
            <a:prstGeom prst="rightArrow">
              <a:avLst>
                <a:gd name="adj1" fmla="val 32878"/>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4433104" y="995423"/>
            <a:ext cx="1042978" cy="369332"/>
          </a:xfrm>
          <a:prstGeom prst="rect">
            <a:avLst/>
          </a:prstGeom>
          <a:noFill/>
        </p:spPr>
        <p:txBody>
          <a:bodyPr wrap="none" rtlCol="0">
            <a:spAutoFit/>
          </a:bodyPr>
          <a:lstStyle/>
          <a:p>
            <a:r>
              <a:rPr lang="en-US" dirty="0"/>
              <a:t>Expected</a:t>
            </a:r>
          </a:p>
        </p:txBody>
      </p:sp>
      <p:pic>
        <p:nvPicPr>
          <p:cNvPr id="2" name="Picture 2" descr="Welcoming Autistic People in our Churches and Communities">
            <a:extLst>
              <a:ext uri="{FF2B5EF4-FFF2-40B4-BE49-F238E27FC236}">
                <a16:creationId xmlns:a16="http://schemas.microsoft.com/office/drawing/2014/main" id="{00E22D02-FE98-AB18-3082-A9D189366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42" r="47275"/>
          <a:stretch/>
        </p:blipFill>
        <p:spPr bwMode="auto">
          <a:xfrm>
            <a:off x="3790487" y="4030689"/>
            <a:ext cx="3077060" cy="26749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4EB1E62-02FB-3C29-AC06-74D229CC2FA6}"/>
              </a:ext>
            </a:extLst>
          </p:cNvPr>
          <p:cNvSpPr/>
          <p:nvPr/>
        </p:nvSpPr>
        <p:spPr>
          <a:xfrm>
            <a:off x="235563" y="152317"/>
            <a:ext cx="3672607" cy="584775"/>
          </a:xfrm>
          <a:prstGeom prst="rect">
            <a:avLst/>
          </a:prstGeom>
          <a:noFill/>
        </p:spPr>
        <p:txBody>
          <a:bodyPr wrap="none" lIns="91440" tIns="45720" rIns="91440" bIns="45720">
            <a:spAutoFit/>
          </a:bodyPr>
          <a:lstStyle/>
          <a:p>
            <a:pPr algn="ctr"/>
            <a:r>
              <a:rPr lang="en-US" sz="3200" b="0" cap="none" spc="0" dirty="0">
                <a:ln w="0"/>
                <a:solidFill>
                  <a:srgbClr val="FF0000"/>
                </a:solidFill>
                <a:effectLst>
                  <a:outerShdw blurRad="38100" dist="19050" dir="2700000" algn="tl" rotWithShape="0">
                    <a:schemeClr val="dk1">
                      <a:alpha val="40000"/>
                    </a:schemeClr>
                  </a:outerShdw>
                </a:effectLst>
              </a:rPr>
              <a:t>Where the signals go</a:t>
            </a:r>
          </a:p>
        </p:txBody>
      </p:sp>
      <p:sp>
        <p:nvSpPr>
          <p:cNvPr id="4" name="TextBox 3">
            <a:extLst>
              <a:ext uri="{FF2B5EF4-FFF2-40B4-BE49-F238E27FC236}">
                <a16:creationId xmlns:a16="http://schemas.microsoft.com/office/drawing/2014/main" id="{5D7B9AB4-E46D-8DC7-6ACB-8D3372BC4BFE}"/>
              </a:ext>
            </a:extLst>
          </p:cNvPr>
          <p:cNvSpPr txBox="1"/>
          <p:nvPr/>
        </p:nvSpPr>
        <p:spPr>
          <a:xfrm>
            <a:off x="125805" y="737092"/>
            <a:ext cx="1834733" cy="369332"/>
          </a:xfrm>
          <a:prstGeom prst="rect">
            <a:avLst/>
          </a:prstGeom>
          <a:noFill/>
        </p:spPr>
        <p:txBody>
          <a:bodyPr wrap="none" rtlCol="0">
            <a:spAutoFit/>
          </a:bodyPr>
          <a:lstStyle/>
          <a:p>
            <a:r>
              <a:rPr lang="en-US" dirty="0"/>
              <a:t>Aka “Channeling”</a:t>
            </a:r>
          </a:p>
        </p:txBody>
      </p:sp>
    </p:spTree>
    <p:extLst>
      <p:ext uri="{BB962C8B-B14F-4D97-AF65-F5344CB8AC3E}">
        <p14:creationId xmlns:p14="http://schemas.microsoft.com/office/powerpoint/2010/main" val="1321535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 r="-3396" b="18316"/>
          <a:stretch/>
        </p:blipFill>
        <p:spPr>
          <a:xfrm>
            <a:off x="622278" y="1894127"/>
            <a:ext cx="1704393" cy="900725"/>
          </a:xfrm>
          <a:prstGeom prst="rect">
            <a:avLst/>
          </a:prstGeom>
        </p:spPr>
      </p:pic>
      <p:cxnSp>
        <p:nvCxnSpPr>
          <p:cNvPr id="4" name="Straight Arrow Connector 3"/>
          <p:cNvCxnSpPr>
            <a:stCxn id="2" idx="3"/>
          </p:cNvCxnSpPr>
          <p:nvPr/>
        </p:nvCxnSpPr>
        <p:spPr>
          <a:xfrm>
            <a:off x="2326671" y="2344490"/>
            <a:ext cx="881805" cy="2721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picture containing electronic device, output device, electronics, computer&#10;&#10;Description automatically generated">
            <a:extLst>
              <a:ext uri="{FF2B5EF4-FFF2-40B4-BE49-F238E27FC236}">
                <a16:creationId xmlns:a16="http://schemas.microsoft.com/office/drawing/2014/main" id="{2CFB669F-60B7-3C91-8EF6-FA4500E71E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2228" y="2108583"/>
            <a:ext cx="1655440" cy="1195667"/>
          </a:xfrm>
          <a:prstGeom prst="rect">
            <a:avLst/>
          </a:prstGeom>
        </p:spPr>
      </p:pic>
      <p:sp>
        <p:nvSpPr>
          <p:cNvPr id="7" name="TextBox 6"/>
          <p:cNvSpPr txBox="1"/>
          <p:nvPr/>
        </p:nvSpPr>
        <p:spPr>
          <a:xfrm>
            <a:off x="3363939" y="1650791"/>
            <a:ext cx="1649875" cy="369332"/>
          </a:xfrm>
          <a:prstGeom prst="rect">
            <a:avLst/>
          </a:prstGeom>
          <a:noFill/>
        </p:spPr>
        <p:txBody>
          <a:bodyPr wrap="none" rtlCol="0">
            <a:spAutoFit/>
          </a:bodyPr>
          <a:lstStyle/>
          <a:p>
            <a:r>
              <a:rPr lang="en-US" dirty="0"/>
              <a:t>Optic Processor</a:t>
            </a:r>
          </a:p>
        </p:txBody>
      </p:sp>
      <p:sp>
        <p:nvSpPr>
          <p:cNvPr id="9" name="TextBox 8"/>
          <p:cNvSpPr txBox="1"/>
          <p:nvPr/>
        </p:nvSpPr>
        <p:spPr>
          <a:xfrm>
            <a:off x="3502228" y="3944595"/>
            <a:ext cx="1938452" cy="646331"/>
          </a:xfrm>
          <a:prstGeom prst="rect">
            <a:avLst/>
          </a:prstGeom>
          <a:noFill/>
        </p:spPr>
        <p:txBody>
          <a:bodyPr wrap="square" rtlCol="0">
            <a:spAutoFit/>
          </a:bodyPr>
          <a:lstStyle/>
          <a:p>
            <a:r>
              <a:rPr lang="en-US" dirty="0"/>
              <a:t>Area(s) where math is  stored</a:t>
            </a:r>
          </a:p>
        </p:txBody>
      </p:sp>
      <p:cxnSp>
        <p:nvCxnSpPr>
          <p:cNvPr id="12" name="Straight Arrow Connector 11"/>
          <p:cNvCxnSpPr/>
          <p:nvPr/>
        </p:nvCxnSpPr>
        <p:spPr>
          <a:xfrm flipV="1">
            <a:off x="2829074" y="4129261"/>
            <a:ext cx="590782" cy="2412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286274" y="5750579"/>
            <a:ext cx="738230" cy="1340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084214" y="5530809"/>
            <a:ext cx="1246738" cy="646331"/>
          </a:xfrm>
          <a:prstGeom prst="rect">
            <a:avLst/>
          </a:prstGeom>
          <a:noFill/>
        </p:spPr>
        <p:txBody>
          <a:bodyPr wrap="square" rtlCol="0">
            <a:spAutoFit/>
          </a:bodyPr>
          <a:lstStyle/>
          <a:p>
            <a:r>
              <a:rPr lang="en-US" dirty="0"/>
              <a:t>Internal calendar</a:t>
            </a:r>
          </a:p>
        </p:txBody>
      </p:sp>
      <mc:AlternateContent xmlns:mc="http://schemas.openxmlformats.org/markup-compatibility/2006" xmlns:a14="http://schemas.microsoft.com/office/drawing/2010/main">
        <mc:Choice Requires="a14">
          <p:sp>
            <p:nvSpPr>
              <p:cNvPr id="21" name="Rectangle 20"/>
              <p:cNvSpPr/>
              <p:nvPr/>
            </p:nvSpPr>
            <p:spPr>
              <a:xfrm>
                <a:off x="838500" y="3504370"/>
                <a:ext cx="1634807" cy="982320"/>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f>
                        <m:fPr>
                          <m:ctrlPr>
                            <a:rPr lang="en-US" sz="28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fPr>
                        <m:num>
                          <m:r>
                            <a:rPr lang="en-US" sz="28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1</m:t>
                          </m:r>
                        </m:num>
                        <m:den>
                          <m:rad>
                            <m:radPr>
                              <m:degHide m:val="on"/>
                              <m:ctrlPr>
                                <a:rPr lang="en-US" sz="28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radPr>
                            <m:deg/>
                            <m:e>
                              <m:r>
                                <a:rPr lang="en-US" sz="28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𝐶</m:t>
                              </m:r>
                              <m:r>
                                <a:rPr lang="en-US" sz="2800" b="0" i="1" cap="none" spc="0" baseline="3000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2</m:t>
                              </m:r>
                              <m:r>
                                <a:rPr lang="en-US" sz="2800" i="1" dirty="0">
                                  <a:ln w="0"/>
                                  <a:effectLst>
                                    <a:outerShdw blurRad="38100" dist="19050" dir="2700000" algn="tl" rotWithShape="0">
                                      <a:schemeClr val="dk1">
                                        <a:alpha val="40000"/>
                                      </a:schemeClr>
                                    </a:outerShdw>
                                  </a:effectLst>
                                  <a:latin typeface="Cambria Math" panose="02040503050406030204" pitchFamily="18" charset="0"/>
                                </a:rPr>
                                <m:t>−</m:t>
                              </m:r>
                              <m:r>
                                <a:rPr lang="en-US" sz="2800" i="1" dirty="0">
                                  <a:ln w="0"/>
                                  <a:effectLst>
                                    <a:outerShdw blurRad="38100" dist="19050" dir="2700000" algn="tl" rotWithShape="0">
                                      <a:schemeClr val="dk1">
                                        <a:alpha val="40000"/>
                                      </a:schemeClr>
                                    </a:outerShdw>
                                  </a:effectLst>
                                  <a:latin typeface="Cambria Math" panose="02040503050406030204" pitchFamily="18" charset="0"/>
                                </a:rPr>
                                <m:t>𝑉</m:t>
                              </m:r>
                              <m:r>
                                <a:rPr lang="en-US" sz="2800" i="1" baseline="30000" dirty="0">
                                  <a:ln w="0"/>
                                  <a:effectLst>
                                    <a:outerShdw blurRad="38100" dist="19050" dir="2700000" algn="tl" rotWithShape="0">
                                      <a:schemeClr val="dk1">
                                        <a:alpha val="40000"/>
                                      </a:schemeClr>
                                    </a:outerShdw>
                                  </a:effectLst>
                                  <a:latin typeface="Cambria Math" panose="02040503050406030204" pitchFamily="18" charset="0"/>
                                </a:rPr>
                                <m:t>2</m:t>
                              </m:r>
                            </m:e>
                          </m:rad>
                        </m:den>
                      </m:f>
                    </m:oMath>
                  </m:oMathPara>
                </a14:m>
                <a:endParaRPr lang="en-US" sz="2800" b="0" cap="none" spc="0" dirty="0">
                  <a:ln w="0"/>
                  <a:solidFill>
                    <a:schemeClr val="tx1"/>
                  </a:solidFill>
                  <a:effectLst>
                    <a:outerShdw blurRad="38100" dist="19050" dir="2700000" algn="tl" rotWithShape="0">
                      <a:schemeClr val="dk1">
                        <a:alpha val="40000"/>
                      </a:schemeClr>
                    </a:outerShdw>
                  </a:effectLst>
                </a:endParaRPr>
              </a:p>
            </p:txBody>
          </p:sp>
        </mc:Choice>
        <mc:Fallback xmlns="">
          <p:sp>
            <p:nvSpPr>
              <p:cNvPr id="21" name="Rectangle 20"/>
              <p:cNvSpPr>
                <a:spLocks noRot="1" noChangeAspect="1" noMove="1" noResize="1" noEditPoints="1" noAdjustHandles="1" noChangeArrowheads="1" noChangeShapeType="1" noTextEdit="1"/>
              </p:cNvSpPr>
              <p:nvPr/>
            </p:nvSpPr>
            <p:spPr>
              <a:xfrm>
                <a:off x="838500" y="3504370"/>
                <a:ext cx="1634807" cy="982320"/>
              </a:xfrm>
              <a:prstGeom prst="rect">
                <a:avLst/>
              </a:prstGeom>
              <a:blipFill>
                <a:blip r:embed="rId6"/>
                <a:stretch>
                  <a:fillRect/>
                </a:stretch>
              </a:blipFill>
            </p:spPr>
            <p:txBody>
              <a:bodyPr/>
              <a:lstStyle/>
              <a:p>
                <a:r>
                  <a:rPr lang="en-US">
                    <a:noFill/>
                  </a:rPr>
                  <a:t> </a:t>
                </a:r>
              </a:p>
            </p:txBody>
          </p:sp>
        </mc:Fallback>
      </mc:AlternateContent>
      <p:pic>
        <p:nvPicPr>
          <p:cNvPr id="1030" name="Picture 6" descr="48 Inch Birthday Cake Special Delivery Ballo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5546" y="5338539"/>
            <a:ext cx="938925" cy="12202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Christmas Tree Clipart (Royalty-free) | Pearly Art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57907" y="5000578"/>
            <a:ext cx="1428367" cy="142979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144431" y="2258393"/>
            <a:ext cx="2206694" cy="707886"/>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Sad Event</a:t>
            </a:r>
          </a:p>
        </p:txBody>
      </p:sp>
      <p:cxnSp>
        <p:nvCxnSpPr>
          <p:cNvPr id="19" name="Straight Arrow Connector 18"/>
          <p:cNvCxnSpPr/>
          <p:nvPr/>
        </p:nvCxnSpPr>
        <p:spPr>
          <a:xfrm>
            <a:off x="8683983" y="2797893"/>
            <a:ext cx="881805" cy="2721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565788" y="2470546"/>
            <a:ext cx="2430773" cy="646331"/>
          </a:xfrm>
          <a:prstGeom prst="rect">
            <a:avLst/>
          </a:prstGeom>
          <a:noFill/>
        </p:spPr>
        <p:txBody>
          <a:bodyPr wrap="square" rtlCol="0">
            <a:spAutoFit/>
          </a:bodyPr>
          <a:lstStyle/>
          <a:p>
            <a:r>
              <a:rPr lang="en-US" dirty="0"/>
              <a:t>Area(s) where “sadness” is  processed</a:t>
            </a:r>
          </a:p>
        </p:txBody>
      </p:sp>
      <p:cxnSp>
        <p:nvCxnSpPr>
          <p:cNvPr id="15" name="Straight Connector 14"/>
          <p:cNvCxnSpPr/>
          <p:nvPr/>
        </p:nvCxnSpPr>
        <p:spPr>
          <a:xfrm flipH="1">
            <a:off x="5595643" y="1106424"/>
            <a:ext cx="13436" cy="5387957"/>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047054" y="4207370"/>
            <a:ext cx="2422906" cy="1323439"/>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Something</a:t>
            </a:r>
            <a:br>
              <a:rPr lang="en-US" sz="4000" dirty="0">
                <a:ln w="0"/>
                <a:effectLst>
                  <a:outerShdw blurRad="38100" dist="19050" dir="2700000" algn="tl" rotWithShape="0">
                    <a:schemeClr val="dk1">
                      <a:alpha val="40000"/>
                    </a:schemeClr>
                  </a:outerShdw>
                </a:effectLst>
              </a:rPr>
            </a:br>
            <a:r>
              <a:rPr lang="en-US" sz="4000" dirty="0">
                <a:ln w="0"/>
                <a:effectLst>
                  <a:outerShdw blurRad="38100" dist="19050" dir="2700000" algn="tl" rotWithShape="0">
                    <a:schemeClr val="dk1">
                      <a:alpha val="40000"/>
                    </a:schemeClr>
                  </a:outerShdw>
                </a:effectLst>
              </a:rPr>
              <a:t>Implied</a:t>
            </a:r>
            <a:endParaRPr lang="en-US" sz="4000" b="0" cap="none" spc="0" dirty="0">
              <a:ln w="0"/>
              <a:solidFill>
                <a:schemeClr val="tx1"/>
              </a:solidFill>
              <a:effectLst>
                <a:outerShdw blurRad="38100" dist="19050" dir="2700000" algn="tl" rotWithShape="0">
                  <a:schemeClr val="dk1">
                    <a:alpha val="40000"/>
                  </a:schemeClr>
                </a:outerShdw>
              </a:effectLst>
            </a:endParaRPr>
          </a:p>
        </p:txBody>
      </p:sp>
      <p:cxnSp>
        <p:nvCxnSpPr>
          <p:cNvPr id="25" name="Straight Arrow Connector 24"/>
          <p:cNvCxnSpPr/>
          <p:nvPr/>
        </p:nvCxnSpPr>
        <p:spPr>
          <a:xfrm>
            <a:off x="8466959" y="4926954"/>
            <a:ext cx="881805" cy="2721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9348764" y="4599607"/>
            <a:ext cx="2430773" cy="646331"/>
          </a:xfrm>
          <a:prstGeom prst="rect">
            <a:avLst/>
          </a:prstGeom>
          <a:noFill/>
        </p:spPr>
        <p:txBody>
          <a:bodyPr wrap="square" rtlCol="0">
            <a:spAutoFit/>
          </a:bodyPr>
          <a:lstStyle/>
          <a:p>
            <a:r>
              <a:rPr lang="en-US" dirty="0"/>
              <a:t>Area(s) where “implied” is  processed</a:t>
            </a:r>
          </a:p>
        </p:txBody>
      </p:sp>
      <p:sp>
        <p:nvSpPr>
          <p:cNvPr id="22" name="Rectangle 21"/>
          <p:cNvSpPr/>
          <p:nvPr/>
        </p:nvSpPr>
        <p:spPr>
          <a:xfrm>
            <a:off x="103955" y="188364"/>
            <a:ext cx="3672607" cy="584775"/>
          </a:xfrm>
          <a:prstGeom prst="rect">
            <a:avLst/>
          </a:prstGeom>
          <a:noFill/>
        </p:spPr>
        <p:txBody>
          <a:bodyPr wrap="none" lIns="91440" tIns="45720" rIns="91440" bIns="45720">
            <a:spAutoFit/>
          </a:bodyPr>
          <a:lstStyle/>
          <a:p>
            <a:pPr algn="ctr"/>
            <a:r>
              <a:rPr lang="en-US" sz="3200" b="0" cap="none" spc="0" dirty="0">
                <a:ln w="0"/>
                <a:solidFill>
                  <a:srgbClr val="FF0000"/>
                </a:solidFill>
                <a:effectLst>
                  <a:outerShdw blurRad="38100" dist="19050" dir="2700000" algn="tl" rotWithShape="0">
                    <a:schemeClr val="dk1">
                      <a:alpha val="40000"/>
                    </a:schemeClr>
                  </a:outerShdw>
                </a:effectLst>
              </a:rPr>
              <a:t>Where the signals go</a:t>
            </a:r>
          </a:p>
        </p:txBody>
      </p:sp>
      <p:sp>
        <p:nvSpPr>
          <p:cNvPr id="5" name="TextBox 4"/>
          <p:cNvSpPr txBox="1"/>
          <p:nvPr/>
        </p:nvSpPr>
        <p:spPr>
          <a:xfrm>
            <a:off x="125805" y="737092"/>
            <a:ext cx="1834733" cy="369332"/>
          </a:xfrm>
          <a:prstGeom prst="rect">
            <a:avLst/>
          </a:prstGeom>
          <a:noFill/>
        </p:spPr>
        <p:txBody>
          <a:bodyPr wrap="none" rtlCol="0">
            <a:spAutoFit/>
          </a:bodyPr>
          <a:lstStyle/>
          <a:p>
            <a:r>
              <a:rPr lang="en-US" dirty="0"/>
              <a:t>Aka “Channeling”</a:t>
            </a:r>
          </a:p>
        </p:txBody>
      </p:sp>
      <p:grpSp>
        <p:nvGrpSpPr>
          <p:cNvPr id="3" name="Group 2">
            <a:extLst>
              <a:ext uri="{FF2B5EF4-FFF2-40B4-BE49-F238E27FC236}">
                <a16:creationId xmlns:a16="http://schemas.microsoft.com/office/drawing/2014/main" id="{78ADBF86-07AD-08C9-A563-6FC8F941F18C}"/>
              </a:ext>
            </a:extLst>
          </p:cNvPr>
          <p:cNvGrpSpPr/>
          <p:nvPr/>
        </p:nvGrpSpPr>
        <p:grpSpPr>
          <a:xfrm>
            <a:off x="4471454" y="272077"/>
            <a:ext cx="3673188" cy="798935"/>
            <a:chOff x="775504" y="937549"/>
            <a:chExt cx="4572000" cy="914400"/>
          </a:xfrm>
        </p:grpSpPr>
        <p:sp>
          <p:nvSpPr>
            <p:cNvPr id="8" name="Rectangle 7">
              <a:extLst>
                <a:ext uri="{FF2B5EF4-FFF2-40B4-BE49-F238E27FC236}">
                  <a16:creationId xmlns:a16="http://schemas.microsoft.com/office/drawing/2014/main" id="{F62161E6-3CD0-A7F1-89F2-EB68786E4FD6}"/>
                </a:ext>
              </a:extLst>
            </p:cNvPr>
            <p:cNvSpPr/>
            <p:nvPr/>
          </p:nvSpPr>
          <p:spPr>
            <a:xfrm>
              <a:off x="775504" y="937549"/>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10" name="Rectangle 9">
              <a:extLst>
                <a:ext uri="{FF2B5EF4-FFF2-40B4-BE49-F238E27FC236}">
                  <a16:creationId xmlns:a16="http://schemas.microsoft.com/office/drawing/2014/main" id="{3615EBE9-C199-2E12-633C-41D4D92F6276}"/>
                </a:ext>
              </a:extLst>
            </p:cNvPr>
            <p:cNvSpPr/>
            <p:nvPr/>
          </p:nvSpPr>
          <p:spPr>
            <a:xfrm>
              <a:off x="4433104" y="937549"/>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B</a:t>
              </a:r>
            </a:p>
          </p:txBody>
        </p:sp>
        <p:sp>
          <p:nvSpPr>
            <p:cNvPr id="13" name="Right Arrow 13">
              <a:extLst>
                <a:ext uri="{FF2B5EF4-FFF2-40B4-BE49-F238E27FC236}">
                  <a16:creationId xmlns:a16="http://schemas.microsoft.com/office/drawing/2014/main" id="{B9CDFF19-91B9-6C01-CE8A-8C31C6618961}"/>
                </a:ext>
              </a:extLst>
            </p:cNvPr>
            <p:cNvSpPr/>
            <p:nvPr/>
          </p:nvSpPr>
          <p:spPr>
            <a:xfrm>
              <a:off x="1956122" y="1238491"/>
              <a:ext cx="2395959" cy="347241"/>
            </a:xfrm>
            <a:prstGeom prst="rightArrow">
              <a:avLst>
                <a:gd name="adj1" fmla="val 32878"/>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2" descr="Dr.Kristjan Olafsson-Leading NeurovPsychologist Of Florida">
            <a:extLst>
              <a:ext uri="{FF2B5EF4-FFF2-40B4-BE49-F238E27FC236}">
                <a16:creationId xmlns:a16="http://schemas.microsoft.com/office/drawing/2014/main" id="{68A6D83C-0873-0493-0723-42841D487BD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089" t="29291" r="6828" b="7744"/>
          <a:stretch/>
        </p:blipFill>
        <p:spPr bwMode="auto">
          <a:xfrm>
            <a:off x="8351125" y="71223"/>
            <a:ext cx="3289935" cy="218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661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8143" y="1422160"/>
            <a:ext cx="10897738" cy="3450091"/>
            <a:chOff x="1706107" y="1422160"/>
            <a:chExt cx="6655443" cy="1891337"/>
          </a:xfrm>
        </p:grpSpPr>
        <p:sp>
          <p:nvSpPr>
            <p:cNvPr id="9" name="Rectangle 8"/>
            <p:cNvSpPr/>
            <p:nvPr/>
          </p:nvSpPr>
          <p:spPr>
            <a:xfrm>
              <a:off x="1706107" y="1505096"/>
              <a:ext cx="1331089" cy="15625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Input</a:t>
              </a:r>
            </a:p>
          </p:txBody>
        </p:sp>
        <p:sp>
          <p:nvSpPr>
            <p:cNvPr id="12" name="Rectangle 11"/>
            <p:cNvSpPr/>
            <p:nvPr/>
          </p:nvSpPr>
          <p:spPr>
            <a:xfrm>
              <a:off x="7030461" y="1505096"/>
              <a:ext cx="1331089" cy="15625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Processor</a:t>
              </a:r>
            </a:p>
          </p:txBody>
        </p:sp>
        <p:sp>
          <p:nvSpPr>
            <p:cNvPr id="14" name="Right Arrow 13"/>
            <p:cNvSpPr/>
            <p:nvPr/>
          </p:nvSpPr>
          <p:spPr>
            <a:xfrm>
              <a:off x="3424728" y="2019364"/>
              <a:ext cx="3487788" cy="593387"/>
            </a:xfrm>
            <a:prstGeom prst="rightArrow">
              <a:avLst>
                <a:gd name="adj1" fmla="val 8907"/>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a:off x="3060167" y="1510818"/>
              <a:ext cx="1258916" cy="5390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a:off x="3060167" y="2065181"/>
              <a:ext cx="1275540" cy="5390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3053820" y="2609317"/>
              <a:ext cx="1221744" cy="5390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lipart fences and gates | Gate Clip Art Images | Clipart Panda - Free  Clipart Images | Iron gate, Iron gate design, Iron fence"/>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0783"/>
            <a:stretch/>
          </p:blipFill>
          <p:spPr bwMode="auto">
            <a:xfrm>
              <a:off x="4335707" y="1422160"/>
              <a:ext cx="1587462" cy="189133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5356746" y="1422160"/>
            <a:ext cx="628890" cy="369332"/>
          </a:xfrm>
          <a:prstGeom prst="rect">
            <a:avLst/>
          </a:prstGeom>
          <a:noFill/>
        </p:spPr>
        <p:txBody>
          <a:bodyPr wrap="none" lIns="91440" tIns="45720" rIns="91440" bIns="45720" rtlCol="0" anchor="t">
            <a:spAutoFit/>
          </a:bodyPr>
          <a:lstStyle/>
          <a:p>
            <a:r>
              <a:rPr lang="en-US" dirty="0"/>
              <a:t>Gate</a:t>
            </a:r>
          </a:p>
        </p:txBody>
      </p:sp>
      <p:pic>
        <p:nvPicPr>
          <p:cNvPr id="4" name="Picture 2" descr="Welcoming Autistic People in our Churches and Communities">
            <a:extLst>
              <a:ext uri="{FF2B5EF4-FFF2-40B4-BE49-F238E27FC236}">
                <a16:creationId xmlns:a16="http://schemas.microsoft.com/office/drawing/2014/main" id="{0C0EB5DC-E46F-E171-FD09-DCEF282B64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42" r="47275"/>
          <a:stretch/>
        </p:blipFill>
        <p:spPr bwMode="auto">
          <a:xfrm>
            <a:off x="4968449" y="4872251"/>
            <a:ext cx="2255102" cy="19604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FDD2148-42B1-2D53-DB42-769C7CA14151}"/>
              </a:ext>
            </a:extLst>
          </p:cNvPr>
          <p:cNvSpPr/>
          <p:nvPr/>
        </p:nvSpPr>
        <p:spPr>
          <a:xfrm>
            <a:off x="52243" y="97653"/>
            <a:ext cx="3408689" cy="584775"/>
          </a:xfrm>
          <a:prstGeom prst="rect">
            <a:avLst/>
          </a:prstGeom>
          <a:noFill/>
        </p:spPr>
        <p:txBody>
          <a:bodyPr wrap="none" lIns="91440" tIns="45720" rIns="91440" bIns="45720">
            <a:spAutoFit/>
          </a:bodyPr>
          <a:lstStyle/>
          <a:p>
            <a:pPr algn="ctr"/>
            <a:r>
              <a:rPr lang="en-US" sz="3200" b="0" cap="none" spc="0" dirty="0">
                <a:ln w="0"/>
                <a:solidFill>
                  <a:srgbClr val="FF0000"/>
                </a:solidFill>
                <a:effectLst>
                  <a:outerShdw blurRad="38100" dist="19050" dir="2700000" algn="tl" rotWithShape="0">
                    <a:schemeClr val="dk1">
                      <a:alpha val="40000"/>
                    </a:schemeClr>
                  </a:outerShdw>
                </a:effectLst>
              </a:rPr>
              <a:t>Filtering the signals</a:t>
            </a:r>
          </a:p>
        </p:txBody>
      </p:sp>
      <p:sp>
        <p:nvSpPr>
          <p:cNvPr id="6" name="TextBox 5">
            <a:extLst>
              <a:ext uri="{FF2B5EF4-FFF2-40B4-BE49-F238E27FC236}">
                <a16:creationId xmlns:a16="http://schemas.microsoft.com/office/drawing/2014/main" id="{84091859-6D95-9C85-970E-623490CE43F5}"/>
              </a:ext>
            </a:extLst>
          </p:cNvPr>
          <p:cNvSpPr txBox="1"/>
          <p:nvPr/>
        </p:nvSpPr>
        <p:spPr>
          <a:xfrm>
            <a:off x="156949" y="657501"/>
            <a:ext cx="1381597" cy="369332"/>
          </a:xfrm>
          <a:prstGeom prst="rect">
            <a:avLst/>
          </a:prstGeom>
          <a:noFill/>
        </p:spPr>
        <p:txBody>
          <a:bodyPr wrap="none" rtlCol="0">
            <a:spAutoFit/>
          </a:bodyPr>
          <a:lstStyle/>
          <a:p>
            <a:r>
              <a:rPr lang="en-US" dirty="0"/>
              <a:t>Aka “Gating”</a:t>
            </a:r>
          </a:p>
        </p:txBody>
      </p:sp>
    </p:spTree>
    <p:extLst>
      <p:ext uri="{BB962C8B-B14F-4D97-AF65-F5344CB8AC3E}">
        <p14:creationId xmlns:p14="http://schemas.microsoft.com/office/powerpoint/2010/main" val="2621996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a:grpSpLocks noChangeAspect="1"/>
          </p:cNvGrpSpPr>
          <p:nvPr/>
        </p:nvGrpSpPr>
        <p:grpSpPr>
          <a:xfrm>
            <a:off x="1461331" y="509209"/>
            <a:ext cx="6508553" cy="2416077"/>
            <a:chOff x="895737" y="4222687"/>
            <a:chExt cx="6205702" cy="2303654"/>
          </a:xfrm>
        </p:grpSpPr>
        <p:pic>
          <p:nvPicPr>
            <p:cNvPr id="26" name="Picture 2" descr="Here's How to Re-Learn the Art of Socializing Post-Pandemic | 9news.com"/>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aturation sat="33000"/>
                      </a14:imgEffect>
                      <a14:imgEffect>
                        <a14:brightnessContrast bright="-29000"/>
                      </a14:imgEffect>
                    </a14:imgLayer>
                  </a14:imgProps>
                </a:ext>
                <a:ext uri="{28A0092B-C50C-407E-A947-70E740481C1C}">
                  <a14:useLocalDpi xmlns:a14="http://schemas.microsoft.com/office/drawing/2010/main" val="0"/>
                </a:ext>
              </a:extLst>
            </a:blip>
            <a:srcRect/>
            <a:stretch>
              <a:fillRect/>
            </a:stretch>
          </p:blipFill>
          <p:spPr bwMode="auto">
            <a:xfrm>
              <a:off x="3004458" y="4222687"/>
              <a:ext cx="4096981" cy="23036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l="-1" r="-3396" b="18316"/>
            <a:stretch/>
          </p:blipFill>
          <p:spPr>
            <a:xfrm>
              <a:off x="895737" y="4692458"/>
              <a:ext cx="1704393" cy="900725"/>
            </a:xfrm>
            <a:prstGeom prst="rect">
              <a:avLst/>
            </a:prstGeom>
          </p:spPr>
        </p:pic>
        <p:cxnSp>
          <p:nvCxnSpPr>
            <p:cNvPr id="28" name="Straight Arrow Connector 27"/>
            <p:cNvCxnSpPr>
              <a:stCxn id="27" idx="3"/>
            </p:cNvCxnSpPr>
            <p:nvPr/>
          </p:nvCxnSpPr>
          <p:spPr>
            <a:xfrm>
              <a:off x="2600130" y="5142821"/>
              <a:ext cx="1648408" cy="16940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 descr="Here's How to Re-Learn the Art of Socializing Post-Pandemic | 9news.com"/>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937" t="29474" r="60069" b="41093"/>
            <a:stretch/>
          </p:blipFill>
          <p:spPr bwMode="auto">
            <a:xfrm>
              <a:off x="4161454" y="4888513"/>
              <a:ext cx="491412" cy="678024"/>
            </a:xfrm>
            <a:prstGeom prst="ellipse">
              <a:avLst/>
            </a:prstGeom>
            <a:ln>
              <a:noFill/>
            </a:ln>
            <a:effectLst>
              <a:softEdge rad="12700"/>
            </a:effectLst>
            <a:extLst>
              <a:ext uri="{909E8E84-426E-40DD-AFC4-6F175D3DCCD1}">
                <a14:hiddenFill xmlns:a14="http://schemas.microsoft.com/office/drawing/2010/main">
                  <a:solidFill>
                    <a:srgbClr val="FFFFFF"/>
                  </a:solidFill>
                </a14:hiddenFill>
              </a:ext>
            </a:extLst>
          </p:spPr>
        </p:pic>
      </p:grpSp>
      <p:grpSp>
        <p:nvGrpSpPr>
          <p:cNvPr id="35" name="Group 34"/>
          <p:cNvGrpSpPr/>
          <p:nvPr/>
        </p:nvGrpSpPr>
        <p:grpSpPr>
          <a:xfrm>
            <a:off x="2321252" y="3564147"/>
            <a:ext cx="7839506" cy="2570522"/>
            <a:chOff x="1144742" y="3506460"/>
            <a:chExt cx="10516637" cy="4074811"/>
          </a:xfrm>
        </p:grpSpPr>
        <p:pic>
          <p:nvPicPr>
            <p:cNvPr id="36" name="Picture 4" descr="Ear svg Human ear clipart ear svg Hearing Svg Sound ear image 1"/>
            <p:cNvPicPr>
              <a:picLocks noChangeAspect="1" noChangeArrowheads="1"/>
            </p:cNvPicPr>
            <p:nvPr/>
          </p:nvPicPr>
          <p:blipFill rotWithShape="1">
            <a:blip r:embed="rId7" cstate="print">
              <a:biLevel thresh="75000"/>
              <a:extLst>
                <a:ext uri="{28A0092B-C50C-407E-A947-70E740481C1C}">
                  <a14:useLocalDpi xmlns:a14="http://schemas.microsoft.com/office/drawing/2010/main" val="0"/>
                </a:ext>
              </a:extLst>
            </a:blip>
            <a:srcRect l="5178" t="5860" r="50362" b="9323"/>
            <a:stretch/>
          </p:blipFill>
          <p:spPr bwMode="auto">
            <a:xfrm>
              <a:off x="4946762" y="4285066"/>
              <a:ext cx="1291197" cy="21096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1375958" y="6386852"/>
              <a:ext cx="2331683" cy="911597"/>
            </a:xfrm>
            <a:prstGeom prst="rect">
              <a:avLst/>
            </a:prstGeom>
            <a:noFill/>
          </p:spPr>
          <p:txBody>
            <a:bodyPr wrap="square" rtlCol="0">
              <a:spAutoFit/>
            </a:bodyPr>
            <a:lstStyle/>
            <a:p>
              <a:r>
                <a:rPr lang="en-US" dirty="0"/>
                <a:t>Hi. I’m Bob</a:t>
              </a:r>
            </a:p>
          </p:txBody>
        </p:sp>
        <p:pic>
          <p:nvPicPr>
            <p:cNvPr id="38" name="Picture 8" descr="Tv clipart cute pictures on Cliparts Pub 2020! 🔝"/>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59389" y="5339866"/>
              <a:ext cx="1390894" cy="146025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No photo description available."/>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560802" y="3506460"/>
              <a:ext cx="1100577" cy="16525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Fridge Cliparts | Free download on ClipArtMag"/>
            <p:cNvPicPr>
              <a:picLocks noChangeAspect="1" noChangeArrowheads="1"/>
            </p:cNvPicPr>
            <p:nvPr/>
          </p:nvPicPr>
          <p:blipFill rotWithShape="1">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l="36634" b="6408"/>
            <a:stretch/>
          </p:blipFill>
          <p:spPr bwMode="auto">
            <a:xfrm>
              <a:off x="8851392" y="4285066"/>
              <a:ext cx="1261540" cy="1242202"/>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rot="5400000">
              <a:off x="6712256" y="5515802"/>
              <a:ext cx="3626489" cy="504449"/>
            </a:xfrm>
            <a:prstGeom prst="rect">
              <a:avLst/>
            </a:prstGeom>
            <a:noFill/>
            <a:ln w="38100">
              <a:solidFill>
                <a:srgbClr val="0070C0"/>
              </a:solidFill>
            </a:ln>
          </p:spPr>
          <p:txBody>
            <a:bodyPr wrap="square" rtlCol="0">
              <a:spAutoFit/>
            </a:bodyPr>
            <a:lstStyle/>
            <a:p>
              <a:r>
                <a:rPr lang="en-US" sz="1200" dirty="0"/>
                <a:t>Filtered out noises</a:t>
              </a:r>
            </a:p>
          </p:txBody>
        </p:sp>
        <p:pic>
          <p:nvPicPr>
            <p:cNvPr id="42" name="Picture 2" descr="Here's How to Re-Learn the Art of Socializing Post-Pandemic | 9news.com"/>
            <p:cNvPicPr>
              <a:picLocks noChangeAspect="1" noChangeArrowheads="1"/>
            </p:cNvPicPr>
            <p:nvPr/>
          </p:nvPicPr>
          <p:blipFill rotWithShape="1">
            <a:blip r:embed="rId12" cstate="print">
              <a:duotone>
                <a:schemeClr val="bg2">
                  <a:shade val="45000"/>
                  <a:satMod val="135000"/>
                </a:schemeClr>
                <a:prstClr val="white"/>
              </a:duotone>
              <a:extLst>
                <a:ext uri="{BEBA8EAE-BF5A-486C-A8C5-ECC9F3942E4B}">
                  <a14:imgProps xmlns:a14="http://schemas.microsoft.com/office/drawing/2010/main">
                    <a14:imgLayer r:embed="rId13">
                      <a14:imgEffect>
                        <a14:saturation sat="33000"/>
                      </a14:imgEffect>
                      <a14:imgEffect>
                        <a14:brightnessContrast bright="-29000"/>
                      </a14:imgEffect>
                    </a14:imgLayer>
                  </a14:imgProps>
                </a:ext>
                <a:ext uri="{28A0092B-C50C-407E-A947-70E740481C1C}">
                  <a14:useLocalDpi xmlns:a14="http://schemas.microsoft.com/office/drawing/2010/main" val="0"/>
                </a:ext>
              </a:extLst>
            </a:blip>
            <a:srcRect l="20218"/>
            <a:stretch/>
          </p:blipFill>
          <p:spPr bwMode="auto">
            <a:xfrm>
              <a:off x="1144742" y="3954780"/>
              <a:ext cx="3268662" cy="230365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ere's How to Re-Learn the Art of Socializing Post-Pandemic | 9news.com"/>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7937" t="29474" r="60069" b="41093"/>
            <a:stretch/>
          </p:blipFill>
          <p:spPr bwMode="auto">
            <a:xfrm>
              <a:off x="1473419" y="4620606"/>
              <a:ext cx="491412" cy="678024"/>
            </a:xfrm>
            <a:prstGeom prst="ellipse">
              <a:avLst/>
            </a:prstGeom>
            <a:ln>
              <a:noFill/>
            </a:ln>
            <a:effectLst>
              <a:softEdge rad="12700"/>
            </a:effectLst>
            <a:extLst>
              <a:ext uri="{909E8E84-426E-40DD-AFC4-6F175D3DCCD1}">
                <a14:hiddenFill xmlns:a14="http://schemas.microsoft.com/office/drawing/2010/main">
                  <a:solidFill>
                    <a:srgbClr val="FFFFFF"/>
                  </a:solidFill>
                </a14:hiddenFill>
              </a:ext>
            </a:extLst>
          </p:spPr>
        </p:pic>
        <p:cxnSp>
          <p:nvCxnSpPr>
            <p:cNvPr id="44" name="Straight Arrow Connector 43"/>
            <p:cNvCxnSpPr/>
            <p:nvPr/>
          </p:nvCxnSpPr>
          <p:spPr>
            <a:xfrm>
              <a:off x="2045095" y="5001768"/>
              <a:ext cx="2755104" cy="33809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57" name="Picture 2" descr="Cipacho 52 in. Indoor Walnut Color Noiseless Reversible Motor Ceiling Fan with Remote and 3 Carved Wood Fan Blade"/>
          <p:cNvPicPr>
            <a:picLocks noChangeAspect="1" noChangeArrowheads="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63194" y="272955"/>
            <a:ext cx="1555845" cy="1555845"/>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p:cNvSpPr/>
          <p:nvPr/>
        </p:nvSpPr>
        <p:spPr>
          <a:xfrm>
            <a:off x="52243" y="97653"/>
            <a:ext cx="3408689" cy="584775"/>
          </a:xfrm>
          <a:prstGeom prst="rect">
            <a:avLst/>
          </a:prstGeom>
          <a:noFill/>
        </p:spPr>
        <p:txBody>
          <a:bodyPr wrap="none" lIns="91440" tIns="45720" rIns="91440" bIns="45720">
            <a:spAutoFit/>
          </a:bodyPr>
          <a:lstStyle/>
          <a:p>
            <a:pPr algn="ctr"/>
            <a:r>
              <a:rPr lang="en-US" sz="3200" b="0" cap="none" spc="0" dirty="0">
                <a:ln w="0"/>
                <a:solidFill>
                  <a:srgbClr val="FF0000"/>
                </a:solidFill>
                <a:effectLst>
                  <a:outerShdw blurRad="38100" dist="19050" dir="2700000" algn="tl" rotWithShape="0">
                    <a:schemeClr val="dk1">
                      <a:alpha val="40000"/>
                    </a:schemeClr>
                  </a:outerShdw>
                </a:effectLst>
              </a:rPr>
              <a:t>Filtering the signals</a:t>
            </a:r>
          </a:p>
        </p:txBody>
      </p:sp>
      <p:sp>
        <p:nvSpPr>
          <p:cNvPr id="66" name="TextBox 65"/>
          <p:cNvSpPr txBox="1"/>
          <p:nvPr/>
        </p:nvSpPr>
        <p:spPr>
          <a:xfrm>
            <a:off x="156949" y="657501"/>
            <a:ext cx="1381597" cy="369332"/>
          </a:xfrm>
          <a:prstGeom prst="rect">
            <a:avLst/>
          </a:prstGeom>
          <a:noFill/>
        </p:spPr>
        <p:txBody>
          <a:bodyPr wrap="none" rtlCol="0">
            <a:spAutoFit/>
          </a:bodyPr>
          <a:lstStyle/>
          <a:p>
            <a:r>
              <a:rPr lang="en-US" dirty="0"/>
              <a:t>Aka “Gating”</a:t>
            </a:r>
          </a:p>
        </p:txBody>
      </p:sp>
      <p:pic>
        <p:nvPicPr>
          <p:cNvPr id="67" name="Picture 2" descr="Lawn Mowing Cartoon Man Stock Illustrations – 376 Lawn Mowing Cartoon Man  Stock Illustrations, Vectors &amp; Clipart - Dreamstime"/>
          <p:cNvPicPr>
            <a:picLocks noChangeAspect="1" noChangeArrowheads="1"/>
          </p:cNvPicPr>
          <p:nvPr/>
        </p:nvPicPr>
        <p:blipFill>
          <a:blip r:embed="rId16" cstate="print">
            <a:extLst>
              <a:ext uri="{BEBA8EAE-BF5A-486C-A8C5-ECC9F3942E4B}">
                <a14:imgProps xmlns:a14="http://schemas.microsoft.com/office/drawing/2010/main">
                  <a14:imgLayer r:embed="rId17">
                    <a14:imgEffect>
                      <a14:artisticCrisscrossEtching/>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536286" y="1717247"/>
            <a:ext cx="1366711" cy="1366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343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Key social reward circuit in the brain impaired in kids with autism | News  Center | Stanford Medicin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907" r="50634"/>
          <a:stretch/>
        </p:blipFill>
        <p:spPr bwMode="auto">
          <a:xfrm>
            <a:off x="1998843" y="156327"/>
            <a:ext cx="1640064" cy="19174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ey social reward circuit in the brain impaired in kids with autism | News  Center | Stanford Medicin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66" t="10505"/>
          <a:stretch/>
        </p:blipFill>
        <p:spPr bwMode="auto">
          <a:xfrm>
            <a:off x="3866832" y="156327"/>
            <a:ext cx="1670012" cy="19174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a:srcRect l="46023" t="32029" r="29762" b="14565"/>
          <a:stretch/>
        </p:blipFill>
        <p:spPr>
          <a:xfrm>
            <a:off x="8755633" y="3075358"/>
            <a:ext cx="2702879" cy="3299749"/>
          </a:xfrm>
          <a:prstGeom prst="rect">
            <a:avLst/>
          </a:prstGeom>
        </p:spPr>
      </p:pic>
      <p:pic>
        <p:nvPicPr>
          <p:cNvPr id="13" name="Picture 8" descr="Figure 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4160" t="62550"/>
          <a:stretch/>
        </p:blipFill>
        <p:spPr bwMode="auto">
          <a:xfrm>
            <a:off x="116878" y="2405511"/>
            <a:ext cx="1881965" cy="174925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i0.wp.com/health-innovations.org/wp-content/uploads/2015/03/autistic-and-non-autistic-brain-differences-isolated-for-first-time-neuroinnovations.jpg?ssl=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4015" y="4797360"/>
            <a:ext cx="4707609" cy="191419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Adhd neurodivergent brain vs normal neurotypocal brain. #adhd  #neurodivergent"/>
          <p:cNvPicPr>
            <a:picLocks noChangeAspect="1" noChangeArrowheads="1"/>
          </p:cNvPicPr>
          <p:nvPr/>
        </p:nvPicPr>
        <p:blipFill rotWithShape="1">
          <a:blip r:embed="rId7">
            <a:extLst>
              <a:ext uri="{28A0092B-C50C-407E-A947-70E740481C1C}">
                <a14:useLocalDpi xmlns:a14="http://schemas.microsoft.com/office/drawing/2010/main" val="0"/>
              </a:ext>
            </a:extLst>
          </a:blip>
          <a:srcRect l="49809" b="15039"/>
          <a:stretch/>
        </p:blipFill>
        <p:spPr bwMode="auto">
          <a:xfrm>
            <a:off x="5587393" y="218280"/>
            <a:ext cx="1419860" cy="1375728"/>
          </a:xfrm>
          <a:prstGeom prst="rect">
            <a:avLst/>
          </a:prstGeom>
          <a:extLst>
            <a:ext uri="{909E8E84-426E-40DD-AFC4-6F175D3DCCD1}">
              <a14:hiddenFill xmlns:a14="http://schemas.microsoft.com/office/drawing/2010/main">
                <a:solidFill>
                  <a:srgbClr val="FFFFFF"/>
                </a:solidFill>
              </a14:hiddenFill>
            </a:ext>
          </a:extLst>
        </p:spPr>
      </p:pic>
      <p:pic>
        <p:nvPicPr>
          <p:cNvPr id="7" name="Picture 2" descr="Adhd neurodivergent brain vs normal neurotypocal brain. #adhd  #neurodivergent"/>
          <p:cNvPicPr>
            <a:picLocks noChangeAspect="1" noChangeArrowheads="1"/>
          </p:cNvPicPr>
          <p:nvPr/>
        </p:nvPicPr>
        <p:blipFill rotWithShape="1">
          <a:blip r:embed="rId7">
            <a:extLst>
              <a:ext uri="{28A0092B-C50C-407E-A947-70E740481C1C}">
                <a14:useLocalDpi xmlns:a14="http://schemas.microsoft.com/office/drawing/2010/main" val="0"/>
              </a:ext>
            </a:extLst>
          </a:blip>
          <a:srcRect r="48395" b="14412"/>
          <a:stretch/>
        </p:blipFill>
        <p:spPr bwMode="auto">
          <a:xfrm>
            <a:off x="7007253" y="478173"/>
            <a:ext cx="1459865" cy="1385888"/>
          </a:xfrm>
          <a:prstGeom prst="rect">
            <a:avLst/>
          </a:prstGeom>
          <a:extLst>
            <a:ext uri="{909E8E84-426E-40DD-AFC4-6F175D3DCCD1}">
              <a14:hiddenFill xmlns:a14="http://schemas.microsoft.com/office/drawing/2010/main">
                <a:solidFill>
                  <a:srgbClr val="FFFFFF"/>
                </a:solidFill>
              </a14:hiddenFill>
            </a:ext>
          </a:extLst>
        </p:spPr>
      </p:pic>
      <p:pic>
        <p:nvPicPr>
          <p:cNvPr id="5132" name="Picture 12" descr="No photo description availab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875772"/>
            <a:ext cx="3062209" cy="18434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elcoming Autistic People in our Churches and Communiti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9122" y="5463944"/>
            <a:ext cx="3390900" cy="135255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116879" y="2900149"/>
            <a:ext cx="899880" cy="71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348018" y="1864061"/>
            <a:ext cx="180416" cy="1036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16877" y="1594008"/>
            <a:ext cx="799899" cy="369332"/>
          </a:xfrm>
          <a:prstGeom prst="rect">
            <a:avLst/>
          </a:prstGeom>
          <a:noFill/>
        </p:spPr>
        <p:txBody>
          <a:bodyPr wrap="none" rtlCol="0">
            <a:spAutoFit/>
          </a:bodyPr>
          <a:lstStyle/>
          <a:p>
            <a:r>
              <a:rPr lang="en-US" dirty="0"/>
              <a:t>typical</a:t>
            </a:r>
          </a:p>
        </p:txBody>
      </p:sp>
      <p:sp>
        <p:nvSpPr>
          <p:cNvPr id="19" name="Oval 18"/>
          <p:cNvSpPr/>
          <p:nvPr/>
        </p:nvSpPr>
        <p:spPr>
          <a:xfrm>
            <a:off x="812042" y="2992877"/>
            <a:ext cx="1269242" cy="82849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289841" y="1287252"/>
            <a:ext cx="179754" cy="16955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30329" y="902561"/>
            <a:ext cx="908390" cy="369332"/>
          </a:xfrm>
          <a:prstGeom prst="rect">
            <a:avLst/>
          </a:prstGeom>
          <a:noFill/>
        </p:spPr>
        <p:txBody>
          <a:bodyPr wrap="none" rtlCol="0">
            <a:spAutoFit/>
          </a:bodyPr>
          <a:lstStyle/>
          <a:p>
            <a:r>
              <a:rPr lang="en-US" dirty="0"/>
              <a:t>atypical</a:t>
            </a:r>
          </a:p>
        </p:txBody>
      </p:sp>
      <p:grpSp>
        <p:nvGrpSpPr>
          <p:cNvPr id="6" name="Group 5">
            <a:extLst>
              <a:ext uri="{FF2B5EF4-FFF2-40B4-BE49-F238E27FC236}">
                <a16:creationId xmlns:a16="http://schemas.microsoft.com/office/drawing/2014/main" id="{C4D6528B-EFFD-7A9C-7D1E-4E58F81C4CC9}"/>
              </a:ext>
            </a:extLst>
          </p:cNvPr>
          <p:cNvGrpSpPr/>
          <p:nvPr/>
        </p:nvGrpSpPr>
        <p:grpSpPr>
          <a:xfrm>
            <a:off x="8924457" y="272867"/>
            <a:ext cx="2762604" cy="1638430"/>
            <a:chOff x="9095907" y="4159067"/>
            <a:chExt cx="2762604" cy="1638430"/>
          </a:xfrm>
        </p:grpSpPr>
        <p:pic>
          <p:nvPicPr>
            <p:cNvPr id="5128" name="Picture 8" descr="Figure 1"/>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52820" b="56370"/>
            <a:stretch/>
          </p:blipFill>
          <p:spPr bwMode="auto">
            <a:xfrm>
              <a:off x="9095907" y="4159067"/>
              <a:ext cx="2762604" cy="1638430"/>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p:cNvSpPr/>
            <p:nvPr/>
          </p:nvSpPr>
          <p:spPr>
            <a:xfrm>
              <a:off x="10730082" y="4875772"/>
              <a:ext cx="899880" cy="71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0201099" y="4976761"/>
              <a:ext cx="676459" cy="4550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0370624" y="4577885"/>
              <a:ext cx="676459" cy="4550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80A89099-EB26-8B2F-DC30-F228C61DF3BD}"/>
              </a:ext>
            </a:extLst>
          </p:cNvPr>
          <p:cNvSpPr txBox="1"/>
          <p:nvPr/>
        </p:nvSpPr>
        <p:spPr>
          <a:xfrm>
            <a:off x="2107311" y="1715643"/>
            <a:ext cx="10089380" cy="2677656"/>
          </a:xfrm>
          <a:prstGeom prst="rect">
            <a:avLst/>
          </a:prstGeom>
          <a:noFill/>
        </p:spPr>
        <p:txBody>
          <a:bodyPr wrap="square" lIns="91440" tIns="45720" rIns="91440" bIns="45720" rtlCol="0" anchor="t">
            <a:spAutoFit/>
          </a:bodyPr>
          <a:lstStyle/>
          <a:p>
            <a:endParaRPr lang="en-US" sz="2800" dirty="0"/>
          </a:p>
          <a:p>
            <a:r>
              <a:rPr lang="en-US" sz="2800" dirty="0"/>
              <a:t>There is no definitive line between all the unique spectrum variants.</a:t>
            </a:r>
            <a:endParaRPr lang="en-US" sz="2800" dirty="0">
              <a:ea typeface="Calibri"/>
              <a:cs typeface="Calibri"/>
            </a:endParaRPr>
          </a:p>
          <a:p>
            <a:r>
              <a:rPr lang="en-US" sz="2800" dirty="0"/>
              <a:t>Each person experiences there own unique design.</a:t>
            </a:r>
          </a:p>
          <a:p>
            <a:r>
              <a:rPr lang="en-US" sz="2800" dirty="0"/>
              <a:t>Hence, the term “Spectrum” is used.</a:t>
            </a:r>
          </a:p>
          <a:p>
            <a:endParaRPr lang="en-US" sz="2800" dirty="0"/>
          </a:p>
          <a:p>
            <a:r>
              <a:rPr lang="en-US" sz="2800" dirty="0"/>
              <a:t>There is no “little bit autistic”.</a:t>
            </a:r>
          </a:p>
        </p:txBody>
      </p:sp>
    </p:spTree>
    <p:extLst>
      <p:ext uri="{BB962C8B-B14F-4D97-AF65-F5344CB8AC3E}">
        <p14:creationId xmlns:p14="http://schemas.microsoft.com/office/powerpoint/2010/main" val="2759433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2341" y="756544"/>
            <a:ext cx="2164374" cy="923330"/>
          </a:xfrm>
          <a:prstGeom prst="rect">
            <a:avLst/>
          </a:prstGeom>
          <a:noFill/>
        </p:spPr>
        <p:txBody>
          <a:bodyPr wrap="none" lIns="91440" tIns="45720" rIns="91440" bIns="45720" anchor="t">
            <a:spAutoFit/>
          </a:bodyPr>
          <a:lstStyle/>
          <a:p>
            <a:pPr algn="ctr"/>
            <a:r>
              <a:rPr lang="en-US" sz="5400">
                <a:ln w="0"/>
                <a:effectLst>
                  <a:outerShdw blurRad="38100" dist="19050" dir="2700000" algn="tl" rotWithShape="0">
                    <a:schemeClr val="dk1">
                      <a:alpha val="40000"/>
                    </a:schemeClr>
                  </a:outerShdw>
                </a:effectLst>
              </a:rPr>
              <a:t>Autism</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 name="TextBox 1"/>
          <p:cNvSpPr txBox="1"/>
          <p:nvPr/>
        </p:nvSpPr>
        <p:spPr>
          <a:xfrm>
            <a:off x="7689273" y="1034351"/>
            <a:ext cx="2672014" cy="369332"/>
          </a:xfrm>
          <a:prstGeom prst="rect">
            <a:avLst/>
          </a:prstGeom>
          <a:noFill/>
        </p:spPr>
        <p:txBody>
          <a:bodyPr wrap="none" rtlCol="0">
            <a:spAutoFit/>
          </a:bodyPr>
          <a:lstStyle/>
          <a:p>
            <a:r>
              <a:rPr lang="en-US" dirty="0"/>
              <a:t>Offshoot of schizophrenia</a:t>
            </a:r>
          </a:p>
        </p:txBody>
      </p:sp>
      <p:sp>
        <p:nvSpPr>
          <p:cNvPr id="7" name="TextBox 6"/>
          <p:cNvSpPr txBox="1"/>
          <p:nvPr/>
        </p:nvSpPr>
        <p:spPr>
          <a:xfrm>
            <a:off x="6400800" y="665019"/>
            <a:ext cx="2800638" cy="369332"/>
          </a:xfrm>
          <a:prstGeom prst="rect">
            <a:avLst/>
          </a:prstGeom>
          <a:noFill/>
        </p:spPr>
        <p:txBody>
          <a:bodyPr wrap="none" rtlCol="0">
            <a:spAutoFit/>
          </a:bodyPr>
          <a:lstStyle/>
          <a:p>
            <a:r>
              <a:rPr lang="en-US" dirty="0"/>
              <a:t>First described: early 1900s.</a:t>
            </a:r>
          </a:p>
        </p:txBody>
      </p:sp>
      <p:cxnSp>
        <p:nvCxnSpPr>
          <p:cNvPr id="8" name="Straight Arrow Connector 7"/>
          <p:cNvCxnSpPr/>
          <p:nvPr/>
        </p:nvCxnSpPr>
        <p:spPr>
          <a:xfrm>
            <a:off x="3332018" y="1302327"/>
            <a:ext cx="2944091" cy="97437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400800" y="2092038"/>
            <a:ext cx="3490507" cy="369332"/>
          </a:xfrm>
          <a:prstGeom prst="rect">
            <a:avLst/>
          </a:prstGeom>
          <a:noFill/>
        </p:spPr>
        <p:txBody>
          <a:bodyPr wrap="none" rtlCol="0">
            <a:spAutoFit/>
          </a:bodyPr>
          <a:lstStyle/>
          <a:p>
            <a:r>
              <a:rPr lang="en-US" dirty="0"/>
              <a:t>1970s: “Developmental disabilities”</a:t>
            </a:r>
          </a:p>
        </p:txBody>
      </p:sp>
      <p:sp>
        <p:nvSpPr>
          <p:cNvPr id="10" name="Rectangle 9"/>
          <p:cNvSpPr/>
          <p:nvPr/>
        </p:nvSpPr>
        <p:spPr>
          <a:xfrm>
            <a:off x="6400799" y="311727"/>
            <a:ext cx="4502727" cy="13681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421581" y="1863436"/>
            <a:ext cx="5716752" cy="13681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3269673" y="1403683"/>
            <a:ext cx="3027217" cy="276653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547281" y="3823856"/>
            <a:ext cx="2863989" cy="923330"/>
          </a:xfrm>
          <a:prstGeom prst="rect">
            <a:avLst/>
          </a:prstGeom>
          <a:noFill/>
        </p:spPr>
        <p:txBody>
          <a:bodyPr wrap="none" lIns="91440" tIns="45720" rIns="91440" bIns="45720" rtlCol="0" anchor="t">
            <a:spAutoFit/>
          </a:bodyPr>
          <a:lstStyle/>
          <a:p>
            <a:r>
              <a:rPr lang="en-US" dirty="0"/>
              <a:t>Schools (70s/80s)</a:t>
            </a:r>
          </a:p>
          <a:p>
            <a:pPr>
              <a:tabLst>
                <a:tab pos="401638" algn="l"/>
              </a:tabLst>
            </a:pPr>
            <a:r>
              <a:rPr lang="en-US" dirty="0"/>
              <a:t>1) interfered with academics</a:t>
            </a:r>
            <a:endParaRPr lang="en-US" dirty="0">
              <a:ea typeface="Calibri"/>
              <a:cs typeface="Calibri"/>
            </a:endParaRPr>
          </a:p>
          <a:p>
            <a:pPr>
              <a:tabLst>
                <a:tab pos="401638" algn="l"/>
              </a:tabLst>
            </a:pPr>
            <a:r>
              <a:rPr lang="en-US" dirty="0"/>
              <a:t>2) socially disruptive</a:t>
            </a:r>
            <a:endParaRPr lang="en-US" dirty="0">
              <a:ea typeface="Calibri" panose="020F0502020204030204"/>
              <a:cs typeface="Calibri" panose="020F0502020204030204"/>
            </a:endParaRPr>
          </a:p>
        </p:txBody>
      </p:sp>
      <p:sp>
        <p:nvSpPr>
          <p:cNvPr id="14" name="Rectangle 13"/>
          <p:cNvSpPr/>
          <p:nvPr/>
        </p:nvSpPr>
        <p:spPr>
          <a:xfrm>
            <a:off x="6400799" y="3643747"/>
            <a:ext cx="5716752" cy="13681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229600" y="2860964"/>
            <a:ext cx="2419124" cy="369332"/>
          </a:xfrm>
          <a:prstGeom prst="rect">
            <a:avLst/>
          </a:prstGeom>
          <a:noFill/>
        </p:spPr>
        <p:txBody>
          <a:bodyPr wrap="none" rtlCol="0">
            <a:spAutoFit/>
          </a:bodyPr>
          <a:lstStyle/>
          <a:p>
            <a:r>
              <a:rPr lang="en-US" dirty="0"/>
              <a:t>(this is where I come in)</a:t>
            </a:r>
          </a:p>
        </p:txBody>
      </p:sp>
      <p:sp>
        <p:nvSpPr>
          <p:cNvPr id="16" name="TextBox 15"/>
          <p:cNvSpPr txBox="1"/>
          <p:nvPr/>
        </p:nvSpPr>
        <p:spPr>
          <a:xfrm>
            <a:off x="239856" y="5724070"/>
            <a:ext cx="11127798" cy="646331"/>
          </a:xfrm>
          <a:prstGeom prst="rect">
            <a:avLst/>
          </a:prstGeom>
          <a:noFill/>
        </p:spPr>
        <p:txBody>
          <a:bodyPr wrap="square" lIns="91440" tIns="45720" rIns="91440" bIns="45720" rtlCol="0" anchor="t">
            <a:spAutoFit/>
          </a:bodyPr>
          <a:lstStyle/>
          <a:p>
            <a:r>
              <a:rPr lang="en-US" dirty="0"/>
              <a:t>Kids I knew in school that did have autistic characteristics were drugged into submission -we called them zombies.</a:t>
            </a:r>
          </a:p>
          <a:p>
            <a:r>
              <a:rPr lang="en-US" dirty="0"/>
              <a:t> Or they were kept in separate classrooms/closet away from the normal kids</a:t>
            </a:r>
            <a:endParaRPr lang="en-US" dirty="0">
              <a:ea typeface="Calibri"/>
              <a:cs typeface="Calibri"/>
            </a:endParaRPr>
          </a:p>
        </p:txBody>
      </p:sp>
    </p:spTree>
    <p:extLst>
      <p:ext uri="{BB962C8B-B14F-4D97-AF65-F5344CB8AC3E}">
        <p14:creationId xmlns:p14="http://schemas.microsoft.com/office/powerpoint/2010/main" val="93729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9BFB32-F497-B2BF-9403-0D246DF3BE9E}"/>
              </a:ext>
            </a:extLst>
          </p:cNvPr>
          <p:cNvSpPr txBox="1"/>
          <p:nvPr/>
        </p:nvSpPr>
        <p:spPr>
          <a:xfrm>
            <a:off x="360947" y="1279176"/>
            <a:ext cx="10868527" cy="5355312"/>
          </a:xfrm>
          <a:prstGeom prst="rect">
            <a:avLst/>
          </a:prstGeom>
          <a:noFill/>
        </p:spPr>
        <p:txBody>
          <a:bodyPr wrap="square">
            <a:spAutoFit/>
          </a:bodyPr>
          <a:lstStyle/>
          <a:p>
            <a:r>
              <a:rPr lang="en-US" sz="2400" dirty="0"/>
              <a:t>Some people who experience </a:t>
            </a:r>
          </a:p>
          <a:p>
            <a:pPr marL="914400" lvl="1" indent="-457200">
              <a:buFont typeface="Arial" panose="020B0604020202020204" pitchFamily="34" charset="0"/>
              <a:buChar char="•"/>
            </a:pPr>
            <a:r>
              <a:rPr lang="en-US" sz="2400" dirty="0"/>
              <a:t>trauma, </a:t>
            </a:r>
          </a:p>
          <a:p>
            <a:pPr marL="914400" lvl="1" indent="-457200">
              <a:buFont typeface="Arial" panose="020B0604020202020204" pitchFamily="34" charset="0"/>
              <a:buChar char="•"/>
            </a:pPr>
            <a:r>
              <a:rPr lang="en-US" sz="2400" dirty="0"/>
              <a:t>mental health issues like dementia or schizophrenia, </a:t>
            </a:r>
          </a:p>
          <a:p>
            <a:pPr marL="914400" lvl="1" indent="-457200">
              <a:buFont typeface="Arial" panose="020B0604020202020204" pitchFamily="34" charset="0"/>
              <a:buChar char="•"/>
            </a:pPr>
            <a:r>
              <a:rPr lang="en-US" sz="2400" dirty="0"/>
              <a:t>“brain conditioning”</a:t>
            </a:r>
          </a:p>
          <a:p>
            <a:r>
              <a:rPr lang="en-US" sz="2400" dirty="0"/>
              <a:t>will experience many of the things mentioned on various levels.</a:t>
            </a:r>
          </a:p>
          <a:p>
            <a:endParaRPr lang="en-US" sz="2400" dirty="0"/>
          </a:p>
          <a:p>
            <a:r>
              <a:rPr lang="en-US" sz="2400" dirty="0"/>
              <a:t>People like me have experienced these things all our lives.</a:t>
            </a:r>
          </a:p>
          <a:p>
            <a:r>
              <a:rPr lang="en-US" sz="2400" dirty="0"/>
              <a:t>It’s the way we process the world since birth.</a:t>
            </a:r>
          </a:p>
          <a:p>
            <a:endParaRPr lang="en-US" sz="2400" dirty="0"/>
          </a:p>
          <a:p>
            <a:r>
              <a:rPr lang="en-US" sz="2400" dirty="0"/>
              <a:t>Think: difference between person born blind </a:t>
            </a:r>
          </a:p>
          <a:p>
            <a:r>
              <a:rPr lang="en-US" sz="2400" dirty="0"/>
              <a:t>and the person born with sight and then lose their sight</a:t>
            </a:r>
          </a:p>
          <a:p>
            <a:r>
              <a:rPr lang="en-US" sz="2400" dirty="0"/>
              <a:t> via “life events”</a:t>
            </a:r>
          </a:p>
          <a:p>
            <a:endParaRPr lang="en-US" dirty="0"/>
          </a:p>
          <a:p>
            <a:endParaRPr lang="en-US" dirty="0"/>
          </a:p>
          <a:p>
            <a:endParaRPr lang="en-US" sz="1800" dirty="0"/>
          </a:p>
        </p:txBody>
      </p:sp>
      <p:pic>
        <p:nvPicPr>
          <p:cNvPr id="3074" name="Picture 2" descr="No photo description available.">
            <a:extLst>
              <a:ext uri="{FF2B5EF4-FFF2-40B4-BE49-F238E27FC236}">
                <a16:creationId xmlns:a16="http://schemas.microsoft.com/office/drawing/2014/main" id="{C71BB46B-84B4-C6D4-03FF-04B04BE22D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440"/>
          <a:stretch/>
        </p:blipFill>
        <p:spPr bwMode="auto">
          <a:xfrm>
            <a:off x="8564880" y="2971133"/>
            <a:ext cx="3058159" cy="30448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No photo description available.">
            <a:extLst>
              <a:ext uri="{FF2B5EF4-FFF2-40B4-BE49-F238E27FC236}">
                <a16:creationId xmlns:a16="http://schemas.microsoft.com/office/drawing/2014/main" id="{89977CD9-83AE-4B74-43C7-C2A49D9833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4" r="46560"/>
          <a:stretch/>
        </p:blipFill>
        <p:spPr bwMode="auto">
          <a:xfrm>
            <a:off x="8755247" y="121913"/>
            <a:ext cx="3058159" cy="279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371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31136" y="262791"/>
            <a:ext cx="9436210" cy="369332"/>
          </a:xfrm>
          <a:prstGeom prst="rect">
            <a:avLst/>
          </a:prstGeom>
          <a:noFill/>
        </p:spPr>
        <p:txBody>
          <a:bodyPr wrap="square" rtlCol="0">
            <a:spAutoFit/>
          </a:bodyPr>
          <a:lstStyle/>
          <a:p>
            <a:r>
              <a:rPr lang="en-US" b="1" dirty="0"/>
              <a:t>Augmentation 1: Deviated signals, where the signals are sent outside the expected receiver </a:t>
            </a:r>
          </a:p>
        </p:txBody>
      </p:sp>
      <p:grpSp>
        <p:nvGrpSpPr>
          <p:cNvPr id="2" name="Group 1"/>
          <p:cNvGrpSpPr/>
          <p:nvPr/>
        </p:nvGrpSpPr>
        <p:grpSpPr>
          <a:xfrm>
            <a:off x="6631413" y="1664003"/>
            <a:ext cx="4572000" cy="4109012"/>
            <a:chOff x="5697135" y="1610265"/>
            <a:chExt cx="4572000" cy="4109012"/>
          </a:xfrm>
        </p:grpSpPr>
        <p:sp>
          <p:nvSpPr>
            <p:cNvPr id="10" name="Rectangle 9"/>
            <p:cNvSpPr/>
            <p:nvPr/>
          </p:nvSpPr>
          <p:spPr>
            <a:xfrm>
              <a:off x="5697135" y="3207571"/>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11" name="Rectangle 10"/>
            <p:cNvSpPr/>
            <p:nvPr/>
          </p:nvSpPr>
          <p:spPr>
            <a:xfrm>
              <a:off x="9354735" y="3207571"/>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B</a:t>
              </a:r>
            </a:p>
          </p:txBody>
        </p:sp>
        <p:sp>
          <p:nvSpPr>
            <p:cNvPr id="12" name="Right Arrow 11"/>
            <p:cNvSpPr/>
            <p:nvPr/>
          </p:nvSpPr>
          <p:spPr>
            <a:xfrm>
              <a:off x="6877753" y="3508513"/>
              <a:ext cx="2395959" cy="34724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354735" y="1610265"/>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14" name="Rectangle 13"/>
            <p:cNvSpPr/>
            <p:nvPr/>
          </p:nvSpPr>
          <p:spPr>
            <a:xfrm>
              <a:off x="9354735" y="4804877"/>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Q</a:t>
              </a:r>
            </a:p>
          </p:txBody>
        </p:sp>
        <p:sp>
          <p:nvSpPr>
            <p:cNvPr id="15" name="Right Arrow 14"/>
            <p:cNvSpPr/>
            <p:nvPr/>
          </p:nvSpPr>
          <p:spPr>
            <a:xfrm rot="19672488">
              <a:off x="6766444" y="2778723"/>
              <a:ext cx="2698102" cy="36386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806559">
              <a:off x="6726681" y="4160719"/>
              <a:ext cx="2698102" cy="36386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496957" y="3207570"/>
            <a:ext cx="4694010" cy="987085"/>
            <a:chOff x="775504" y="937549"/>
            <a:chExt cx="4572000" cy="914400"/>
          </a:xfrm>
        </p:grpSpPr>
        <p:sp>
          <p:nvSpPr>
            <p:cNvPr id="19" name="Rectangle 18"/>
            <p:cNvSpPr/>
            <p:nvPr/>
          </p:nvSpPr>
          <p:spPr>
            <a:xfrm>
              <a:off x="775504" y="937549"/>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20" name="Rectangle 19"/>
            <p:cNvSpPr/>
            <p:nvPr/>
          </p:nvSpPr>
          <p:spPr>
            <a:xfrm>
              <a:off x="4433104" y="937549"/>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21" name="Right Arrow 20"/>
            <p:cNvSpPr/>
            <p:nvPr/>
          </p:nvSpPr>
          <p:spPr>
            <a:xfrm>
              <a:off x="1956122" y="1238491"/>
              <a:ext cx="2395959" cy="347241"/>
            </a:xfrm>
            <a:prstGeom prst="rightArrow">
              <a:avLst>
                <a:gd name="adj1" fmla="val 8907"/>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496957" y="1610265"/>
            <a:ext cx="3230217" cy="646331"/>
          </a:xfrm>
          <a:prstGeom prst="rect">
            <a:avLst/>
          </a:prstGeom>
          <a:noFill/>
        </p:spPr>
        <p:txBody>
          <a:bodyPr wrap="square" rtlCol="0">
            <a:spAutoFit/>
          </a:bodyPr>
          <a:lstStyle/>
          <a:p>
            <a:r>
              <a:rPr lang="en-US" dirty="0"/>
              <a:t>What I expect my brain to do (Channel)</a:t>
            </a:r>
          </a:p>
        </p:txBody>
      </p:sp>
      <p:cxnSp>
        <p:nvCxnSpPr>
          <p:cNvPr id="4" name="Straight Connector 3"/>
          <p:cNvCxnSpPr/>
          <p:nvPr/>
        </p:nvCxnSpPr>
        <p:spPr>
          <a:xfrm flipH="1">
            <a:off x="5751576" y="1341783"/>
            <a:ext cx="16300" cy="42086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328485" y="1379005"/>
            <a:ext cx="3230217" cy="646331"/>
          </a:xfrm>
          <a:prstGeom prst="rect">
            <a:avLst/>
          </a:prstGeom>
          <a:noFill/>
        </p:spPr>
        <p:txBody>
          <a:bodyPr wrap="square" rtlCol="0">
            <a:spAutoFit/>
          </a:bodyPr>
          <a:lstStyle/>
          <a:p>
            <a:r>
              <a:rPr lang="en-US" dirty="0"/>
              <a:t>What my brain is doing</a:t>
            </a:r>
            <a:br>
              <a:rPr lang="en-US" dirty="0"/>
            </a:br>
            <a:r>
              <a:rPr lang="en-US" dirty="0"/>
              <a:t>(Deviating)</a:t>
            </a:r>
          </a:p>
        </p:txBody>
      </p:sp>
    </p:spTree>
    <p:extLst>
      <p:ext uri="{BB962C8B-B14F-4D97-AF65-F5344CB8AC3E}">
        <p14:creationId xmlns:p14="http://schemas.microsoft.com/office/powerpoint/2010/main" val="3909212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 r="-3396" b="18316"/>
          <a:stretch/>
        </p:blipFill>
        <p:spPr>
          <a:xfrm>
            <a:off x="7886794" y="2029946"/>
            <a:ext cx="832448" cy="900725"/>
          </a:xfrm>
          <a:prstGeom prst="rect">
            <a:avLst/>
          </a:prstGeom>
        </p:spPr>
      </p:pic>
      <p:cxnSp>
        <p:nvCxnSpPr>
          <p:cNvPr id="4" name="Straight Arrow Connector 3"/>
          <p:cNvCxnSpPr/>
          <p:nvPr/>
        </p:nvCxnSpPr>
        <p:spPr>
          <a:xfrm>
            <a:off x="8650464" y="2732169"/>
            <a:ext cx="1772931" cy="79336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picture containing electronic device, output device, electronics, computer&#10;&#10;Description automatically generated">
            <a:extLst>
              <a:ext uri="{FF2B5EF4-FFF2-40B4-BE49-F238E27FC236}">
                <a16:creationId xmlns:a16="http://schemas.microsoft.com/office/drawing/2014/main" id="{2CFB669F-60B7-3C91-8EF6-FA4500E71E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6586" y="3133763"/>
            <a:ext cx="1351037" cy="1195667"/>
          </a:xfrm>
          <a:prstGeom prst="rect">
            <a:avLst/>
          </a:prstGeom>
        </p:spPr>
      </p:pic>
      <p:sp>
        <p:nvSpPr>
          <p:cNvPr id="7" name="TextBox 6"/>
          <p:cNvSpPr txBox="1"/>
          <p:nvPr/>
        </p:nvSpPr>
        <p:spPr>
          <a:xfrm>
            <a:off x="10536560" y="4341098"/>
            <a:ext cx="805821" cy="369332"/>
          </a:xfrm>
          <a:prstGeom prst="rect">
            <a:avLst/>
          </a:prstGeom>
          <a:noFill/>
        </p:spPr>
        <p:txBody>
          <a:bodyPr wrap="none" rtlCol="0">
            <a:spAutoFit/>
          </a:bodyPr>
          <a:lstStyle/>
          <a:p>
            <a:r>
              <a:rPr lang="en-US" dirty="0"/>
              <a:t>Optic Processor</a:t>
            </a:r>
          </a:p>
        </p:txBody>
      </p:sp>
      <p:pic>
        <p:nvPicPr>
          <p:cNvPr id="1026" name="Picture 2" descr="Arm Clipart Images | Free Download | PNG Transparent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006643" y="1545590"/>
            <a:ext cx="1295370" cy="147383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a:endCxn id="1026" idx="1"/>
          </p:cNvCxnSpPr>
          <p:nvPr/>
        </p:nvCxnSpPr>
        <p:spPr>
          <a:xfrm flipV="1">
            <a:off x="8782334" y="2282508"/>
            <a:ext cx="1224309" cy="25203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887343" y="1360924"/>
            <a:ext cx="710210" cy="369332"/>
          </a:xfrm>
          <a:prstGeom prst="rect">
            <a:avLst/>
          </a:prstGeom>
          <a:noFill/>
        </p:spPr>
        <p:txBody>
          <a:bodyPr wrap="none" rtlCol="0">
            <a:spAutoFit/>
          </a:bodyPr>
          <a:lstStyle/>
          <a:p>
            <a:r>
              <a:rPr lang="en-US" dirty="0"/>
              <a:t>My joints itch</a:t>
            </a:r>
          </a:p>
        </p:txBody>
      </p:sp>
      <p:cxnSp>
        <p:nvCxnSpPr>
          <p:cNvPr id="15" name="Straight Arrow Connector 14"/>
          <p:cNvCxnSpPr/>
          <p:nvPr/>
        </p:nvCxnSpPr>
        <p:spPr>
          <a:xfrm>
            <a:off x="8487273" y="2915543"/>
            <a:ext cx="1040054" cy="205323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213720" y="5091430"/>
            <a:ext cx="1905000" cy="923330"/>
          </a:xfrm>
          <a:prstGeom prst="rect">
            <a:avLst/>
          </a:prstGeom>
          <a:noFill/>
        </p:spPr>
        <p:txBody>
          <a:bodyPr wrap="square" rtlCol="0">
            <a:spAutoFit/>
          </a:bodyPr>
          <a:lstStyle/>
          <a:p>
            <a:r>
              <a:rPr lang="en-US" dirty="0"/>
              <a:t>I lose my balance and the room start to spin</a:t>
            </a:r>
          </a:p>
        </p:txBody>
      </p:sp>
      <p:cxnSp>
        <p:nvCxnSpPr>
          <p:cNvPr id="17" name="Straight Arrow Connector 16"/>
          <p:cNvCxnSpPr/>
          <p:nvPr/>
        </p:nvCxnSpPr>
        <p:spPr>
          <a:xfrm flipH="1">
            <a:off x="6910101" y="3019425"/>
            <a:ext cx="1413981" cy="19426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362699" y="5091430"/>
            <a:ext cx="2287765" cy="1477328"/>
          </a:xfrm>
          <a:prstGeom prst="rect">
            <a:avLst/>
          </a:prstGeom>
          <a:noFill/>
        </p:spPr>
        <p:txBody>
          <a:bodyPr wrap="square" rtlCol="0">
            <a:spAutoFit/>
          </a:bodyPr>
          <a:lstStyle/>
          <a:p>
            <a:r>
              <a:rPr lang="en-US" dirty="0"/>
              <a:t>Signal may cause my entire body to tingle and completely consume the individual</a:t>
            </a:r>
          </a:p>
        </p:txBody>
      </p:sp>
      <p:cxnSp>
        <p:nvCxnSpPr>
          <p:cNvPr id="33" name="Straight Arrow Connector 32"/>
          <p:cNvCxnSpPr/>
          <p:nvPr/>
        </p:nvCxnSpPr>
        <p:spPr>
          <a:xfrm>
            <a:off x="6039205" y="1309563"/>
            <a:ext cx="1784497" cy="97294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4" descr="Knee Cartoon Images – Browse 13,225 Stock Photos, Vectors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575" y="1309563"/>
            <a:ext cx="1725709" cy="2567495"/>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p:cNvCxnSpPr/>
          <p:nvPr/>
        </p:nvCxnSpPr>
        <p:spPr>
          <a:xfrm flipH="1">
            <a:off x="1087720" y="3446060"/>
            <a:ext cx="1928435" cy="161035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descr="A picture containing electronic device, output device, electronics, computer&#10;&#10;Description automatically generated">
            <a:extLst>
              <a:ext uri="{FF2B5EF4-FFF2-40B4-BE49-F238E27FC236}">
                <a16:creationId xmlns:a16="http://schemas.microsoft.com/office/drawing/2014/main" id="{2CFB669F-60B7-3C91-8EF6-FA4500E71E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2910" y="4959534"/>
            <a:ext cx="833131" cy="895266"/>
          </a:xfrm>
          <a:prstGeom prst="rect">
            <a:avLst/>
          </a:prstGeom>
        </p:spPr>
      </p:pic>
      <p:sp>
        <p:nvSpPr>
          <p:cNvPr id="24" name="TextBox 23"/>
          <p:cNvSpPr txBox="1"/>
          <p:nvPr/>
        </p:nvSpPr>
        <p:spPr>
          <a:xfrm flipH="1">
            <a:off x="151708" y="5854800"/>
            <a:ext cx="1679221" cy="646331"/>
          </a:xfrm>
          <a:prstGeom prst="rect">
            <a:avLst/>
          </a:prstGeom>
          <a:noFill/>
        </p:spPr>
        <p:txBody>
          <a:bodyPr wrap="square" rtlCol="0">
            <a:spAutoFit/>
          </a:bodyPr>
          <a:lstStyle/>
          <a:p>
            <a:r>
              <a:rPr lang="en-US" dirty="0"/>
              <a:t>auditory Processor</a:t>
            </a:r>
          </a:p>
        </p:txBody>
      </p:sp>
      <p:cxnSp>
        <p:nvCxnSpPr>
          <p:cNvPr id="25" name="Straight Arrow Connector 24"/>
          <p:cNvCxnSpPr/>
          <p:nvPr/>
        </p:nvCxnSpPr>
        <p:spPr>
          <a:xfrm flipH="1" flipV="1">
            <a:off x="1783398" y="2732169"/>
            <a:ext cx="1232757" cy="49981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flipH="1">
            <a:off x="1560033" y="1882595"/>
            <a:ext cx="1129536" cy="276541"/>
          </a:xfrm>
          <a:prstGeom prst="rect">
            <a:avLst/>
          </a:prstGeom>
          <a:noFill/>
        </p:spPr>
        <p:txBody>
          <a:bodyPr wrap="none" rtlCol="0">
            <a:spAutoFit/>
          </a:bodyPr>
          <a:lstStyle/>
          <a:p>
            <a:r>
              <a:rPr lang="en-US" dirty="0"/>
              <a:t>My knee just gave out</a:t>
            </a:r>
          </a:p>
        </p:txBody>
      </p:sp>
      <p:pic>
        <p:nvPicPr>
          <p:cNvPr id="27" name="Picture 2" descr="Ear Stock Illustrations – 182,355 Ear Stock Illustrations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3167834" y="2518922"/>
            <a:ext cx="1178561" cy="1854276"/>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p:cNvCxnSpPr/>
          <p:nvPr/>
        </p:nvCxnSpPr>
        <p:spPr>
          <a:xfrm flipH="1">
            <a:off x="2384932" y="3637128"/>
            <a:ext cx="685814" cy="201266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descr="A picture containing electronic device, output device, electronics, computer&#10;&#10;Description automatically generated">
            <a:extLst>
              <a:ext uri="{FF2B5EF4-FFF2-40B4-BE49-F238E27FC236}">
                <a16:creationId xmlns:a16="http://schemas.microsoft.com/office/drawing/2014/main" id="{2CFB669F-60B7-3C91-8EF6-FA4500E71E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491761" y="5337211"/>
            <a:ext cx="833131" cy="895266"/>
          </a:xfrm>
          <a:prstGeom prst="rect">
            <a:avLst/>
          </a:prstGeom>
        </p:spPr>
      </p:pic>
      <p:sp>
        <p:nvSpPr>
          <p:cNvPr id="30" name="TextBox 29"/>
          <p:cNvSpPr txBox="1"/>
          <p:nvPr/>
        </p:nvSpPr>
        <p:spPr>
          <a:xfrm flipH="1">
            <a:off x="2478317" y="5498183"/>
            <a:ext cx="3321125" cy="369332"/>
          </a:xfrm>
          <a:prstGeom prst="rect">
            <a:avLst/>
          </a:prstGeom>
          <a:noFill/>
        </p:spPr>
        <p:txBody>
          <a:bodyPr wrap="square" rtlCol="0">
            <a:spAutoFit/>
          </a:bodyPr>
          <a:lstStyle/>
          <a:p>
            <a:r>
              <a:rPr lang="en-US" dirty="0"/>
              <a:t>Optic Processor says “see green”</a:t>
            </a:r>
          </a:p>
        </p:txBody>
      </p:sp>
      <p:sp>
        <p:nvSpPr>
          <p:cNvPr id="31" name="TextBox 30"/>
          <p:cNvSpPr txBox="1"/>
          <p:nvPr/>
        </p:nvSpPr>
        <p:spPr>
          <a:xfrm flipH="1">
            <a:off x="294325" y="4562469"/>
            <a:ext cx="433381" cy="276541"/>
          </a:xfrm>
          <a:prstGeom prst="rect">
            <a:avLst/>
          </a:prstGeom>
          <a:noFill/>
        </p:spPr>
        <p:txBody>
          <a:bodyPr wrap="none" rtlCol="0">
            <a:spAutoFit/>
          </a:bodyPr>
          <a:lstStyle/>
          <a:p>
            <a:r>
              <a:rPr lang="en-US" dirty="0"/>
              <a:t>“Hello”</a:t>
            </a:r>
          </a:p>
        </p:txBody>
      </p:sp>
      <p:pic>
        <p:nvPicPr>
          <p:cNvPr id="9" name="Picture 2" descr="Prize Wheel 12 inch Spinning Dry Erase Color Face Desktop Spinner | eBay"/>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38915" y1="35313" x2="62559" y2="58188"/>
                        <a14:foregroundMark x1="55928" y1="36500" x2="42666" y2="54313"/>
                        <a14:foregroundMark x1="37642" y1="46563" x2="52177" y2="46563"/>
                        <a14:foregroundMark x1="50100" y1="53875" x2="40991" y2="53875"/>
                        <a14:foregroundMark x1="71266" y1="49625" x2="40991" y2="43813"/>
                        <a14:foregroundMark x1="43470" y1="32188" x2="55928" y2="57000"/>
                      </a14:backgroundRemoval>
                    </a14:imgEffect>
                  </a14:imgLayer>
                </a14:imgProps>
              </a:ext>
              <a:ext uri="{28A0092B-C50C-407E-A947-70E740481C1C}">
                <a14:useLocalDpi xmlns:a14="http://schemas.microsoft.com/office/drawing/2010/main" val="0"/>
              </a:ext>
            </a:extLst>
          </a:blip>
          <a:srcRect/>
          <a:stretch>
            <a:fillRect/>
          </a:stretch>
        </p:blipFill>
        <p:spPr bwMode="auto">
          <a:xfrm>
            <a:off x="4948957" y="3083"/>
            <a:ext cx="1461803" cy="1566566"/>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Arrow Connector 34"/>
          <p:cNvCxnSpPr/>
          <p:nvPr/>
        </p:nvCxnSpPr>
        <p:spPr>
          <a:xfrm flipH="1">
            <a:off x="3914830" y="1318672"/>
            <a:ext cx="1218316" cy="13854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134669" y="552734"/>
            <a:ext cx="3193503" cy="369332"/>
          </a:xfrm>
          <a:prstGeom prst="rect">
            <a:avLst/>
          </a:prstGeom>
          <a:noFill/>
        </p:spPr>
        <p:txBody>
          <a:bodyPr wrap="none" rtlCol="0">
            <a:spAutoFit/>
          </a:bodyPr>
          <a:lstStyle/>
          <a:p>
            <a:r>
              <a:rPr lang="en-US" dirty="0"/>
              <a:t>I hear and see a spinning wheel.</a:t>
            </a:r>
          </a:p>
        </p:txBody>
      </p:sp>
      <p:sp>
        <p:nvSpPr>
          <p:cNvPr id="3" name="Rectangle 2"/>
          <p:cNvSpPr/>
          <p:nvPr/>
        </p:nvSpPr>
        <p:spPr>
          <a:xfrm>
            <a:off x="3684942" y="3894331"/>
            <a:ext cx="758541"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Click</a:t>
            </a:r>
          </a:p>
        </p:txBody>
      </p:sp>
      <p:sp>
        <p:nvSpPr>
          <p:cNvPr id="32" name="Rectangle 31"/>
          <p:cNvSpPr/>
          <p:nvPr/>
        </p:nvSpPr>
        <p:spPr>
          <a:xfrm>
            <a:off x="7231169" y="2513383"/>
            <a:ext cx="720070"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Spin</a:t>
            </a:r>
          </a:p>
        </p:txBody>
      </p:sp>
      <p:sp>
        <p:nvSpPr>
          <p:cNvPr id="34" name="Rectangle 33"/>
          <p:cNvSpPr/>
          <p:nvPr/>
        </p:nvSpPr>
        <p:spPr>
          <a:xfrm>
            <a:off x="913375" y="188364"/>
            <a:ext cx="2053768" cy="584775"/>
          </a:xfrm>
          <a:prstGeom prst="rect">
            <a:avLst/>
          </a:prstGeom>
          <a:noFill/>
        </p:spPr>
        <p:txBody>
          <a:bodyPr wrap="none" lIns="91440" tIns="45720" rIns="91440" bIns="45720" anchor="t">
            <a:spAutoFit/>
          </a:bodyPr>
          <a:lstStyle/>
          <a:p>
            <a:pPr algn="ctr"/>
            <a:r>
              <a:rPr lang="en-US" sz="3200" dirty="0">
                <a:ln w="0"/>
                <a:solidFill>
                  <a:srgbClr val="FF0000"/>
                </a:solidFill>
                <a:effectLst>
                  <a:outerShdw blurRad="38100" dist="19050" dir="2700000" algn="tl" rotWithShape="0">
                    <a:schemeClr val="dk1">
                      <a:alpha val="40000"/>
                    </a:schemeClr>
                  </a:outerShdw>
                </a:effectLst>
              </a:rPr>
              <a:t>Channeling</a:t>
            </a:r>
            <a:endParaRPr lang="en-US" dirty="0"/>
          </a:p>
        </p:txBody>
      </p:sp>
    </p:spTree>
    <p:extLst>
      <p:ext uri="{BB962C8B-B14F-4D97-AF65-F5344CB8AC3E}">
        <p14:creationId xmlns:p14="http://schemas.microsoft.com/office/powerpoint/2010/main" val="1001849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631413" y="1664003"/>
            <a:ext cx="4572000" cy="4109012"/>
            <a:chOff x="5697135" y="1610265"/>
            <a:chExt cx="4572000" cy="4109012"/>
          </a:xfrm>
        </p:grpSpPr>
        <p:sp>
          <p:nvSpPr>
            <p:cNvPr id="10" name="Rectangle 9"/>
            <p:cNvSpPr/>
            <p:nvPr/>
          </p:nvSpPr>
          <p:spPr>
            <a:xfrm>
              <a:off x="5697135" y="3207571"/>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11" name="Rectangle 10"/>
            <p:cNvSpPr/>
            <p:nvPr/>
          </p:nvSpPr>
          <p:spPr>
            <a:xfrm>
              <a:off x="9354735" y="3207571"/>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B</a:t>
              </a:r>
            </a:p>
          </p:txBody>
        </p:sp>
        <p:sp>
          <p:nvSpPr>
            <p:cNvPr id="12" name="Right Arrow 11"/>
            <p:cNvSpPr/>
            <p:nvPr/>
          </p:nvSpPr>
          <p:spPr>
            <a:xfrm>
              <a:off x="6877753" y="3508513"/>
              <a:ext cx="2395959" cy="34724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354735" y="1610265"/>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14" name="Rectangle 13"/>
            <p:cNvSpPr/>
            <p:nvPr/>
          </p:nvSpPr>
          <p:spPr>
            <a:xfrm>
              <a:off x="9354735" y="4804877"/>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Q</a:t>
              </a:r>
            </a:p>
          </p:txBody>
        </p:sp>
        <p:sp>
          <p:nvSpPr>
            <p:cNvPr id="15" name="Right Arrow 14"/>
            <p:cNvSpPr/>
            <p:nvPr/>
          </p:nvSpPr>
          <p:spPr>
            <a:xfrm rot="19672488">
              <a:off x="6766444" y="2778723"/>
              <a:ext cx="2698102" cy="36386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806559">
              <a:off x="6726681" y="4160719"/>
              <a:ext cx="2698102" cy="36386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 name="Straight Connector 3"/>
          <p:cNvCxnSpPr/>
          <p:nvPr/>
        </p:nvCxnSpPr>
        <p:spPr>
          <a:xfrm flipH="1">
            <a:off x="5751576" y="1341783"/>
            <a:ext cx="16300" cy="42086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3136" y="1337431"/>
            <a:ext cx="4534575" cy="1477328"/>
          </a:xfrm>
          <a:prstGeom prst="rect">
            <a:avLst/>
          </a:prstGeom>
          <a:noFill/>
        </p:spPr>
        <p:txBody>
          <a:bodyPr wrap="none" lIns="91440" tIns="45720" rIns="91440" bIns="45720" rtlCol="0" anchor="t">
            <a:spAutoFit/>
          </a:bodyPr>
          <a:lstStyle/>
          <a:p>
            <a:r>
              <a:rPr lang="en-US" dirty="0"/>
              <a:t>Treated with Stimulants</a:t>
            </a:r>
          </a:p>
          <a:p>
            <a:r>
              <a:rPr lang="en-US" dirty="0"/>
              <a:t>Prescribed: Ritalin, Focalin</a:t>
            </a:r>
          </a:p>
          <a:p>
            <a:r>
              <a:rPr lang="en-US" dirty="0"/>
              <a:t>Self-medicated: Caffeine, pseudoephedrine</a:t>
            </a:r>
          </a:p>
          <a:p>
            <a:endParaRPr lang="en-US" dirty="0"/>
          </a:p>
          <a:p>
            <a:r>
              <a:rPr lang="en-US"/>
              <a:t>“it helps put everything together/make sense”</a:t>
            </a:r>
            <a:endParaRPr lang="en-US">
              <a:ea typeface="Calibri"/>
              <a:cs typeface="Calibri"/>
            </a:endParaRPr>
          </a:p>
        </p:txBody>
      </p:sp>
      <p:sp>
        <p:nvSpPr>
          <p:cNvPr id="3" name="TextBox 2">
            <a:extLst>
              <a:ext uri="{FF2B5EF4-FFF2-40B4-BE49-F238E27FC236}">
                <a16:creationId xmlns:a16="http://schemas.microsoft.com/office/drawing/2014/main" id="{495C6811-DDD9-5505-55FE-83754B66A7D3}"/>
              </a:ext>
            </a:extLst>
          </p:cNvPr>
          <p:cNvSpPr txBox="1"/>
          <p:nvPr/>
        </p:nvSpPr>
        <p:spPr>
          <a:xfrm>
            <a:off x="300114" y="3591762"/>
            <a:ext cx="500062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Theoretically: encouraging the parts of the brain we use to sort and organize data</a:t>
            </a:r>
          </a:p>
          <a:p>
            <a:endParaRPr lang="en-US" dirty="0">
              <a:ea typeface="Calibri"/>
              <a:cs typeface="Calibri"/>
            </a:endParaRPr>
          </a:p>
          <a:p>
            <a:r>
              <a:rPr lang="en-US" dirty="0">
                <a:ea typeface="Calibri"/>
                <a:cs typeface="Calibri"/>
              </a:rPr>
              <a:t>What it's not doing: telling the signals where to go.</a:t>
            </a:r>
          </a:p>
          <a:p>
            <a:endParaRPr lang="en-US" dirty="0">
              <a:ea typeface="Calibri"/>
              <a:cs typeface="Calibri"/>
            </a:endParaRPr>
          </a:p>
          <a:p>
            <a:r>
              <a:rPr lang="en-US" sz="3600" dirty="0">
                <a:ea typeface="Calibri"/>
                <a:cs typeface="Calibri"/>
              </a:rPr>
              <a:t>IT DOES NOT FIX IT</a:t>
            </a:r>
          </a:p>
        </p:txBody>
      </p:sp>
    </p:spTree>
    <p:extLst>
      <p:ext uri="{BB962C8B-B14F-4D97-AF65-F5344CB8AC3E}">
        <p14:creationId xmlns:p14="http://schemas.microsoft.com/office/powerpoint/2010/main" val="2354408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06107" y="1505096"/>
            <a:ext cx="6655443" cy="1562583"/>
            <a:chOff x="775504" y="937549"/>
            <a:chExt cx="4572000" cy="914400"/>
          </a:xfrm>
        </p:grpSpPr>
        <p:sp>
          <p:nvSpPr>
            <p:cNvPr id="9" name="Rectangle 8"/>
            <p:cNvSpPr/>
            <p:nvPr/>
          </p:nvSpPr>
          <p:spPr>
            <a:xfrm>
              <a:off x="775504" y="937549"/>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12" name="Rectangle 11"/>
            <p:cNvSpPr/>
            <p:nvPr/>
          </p:nvSpPr>
          <p:spPr>
            <a:xfrm>
              <a:off x="4433104" y="937549"/>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14" name="Right Arrow 13"/>
            <p:cNvSpPr/>
            <p:nvPr/>
          </p:nvSpPr>
          <p:spPr>
            <a:xfrm>
              <a:off x="1956122" y="1238491"/>
              <a:ext cx="2395959" cy="347241"/>
            </a:xfrm>
            <a:prstGeom prst="rightArrow">
              <a:avLst>
                <a:gd name="adj1" fmla="val 8907"/>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3529339" y="1006576"/>
            <a:ext cx="3982244" cy="369332"/>
          </a:xfrm>
          <a:prstGeom prst="rect">
            <a:avLst/>
          </a:prstGeom>
          <a:noFill/>
        </p:spPr>
        <p:txBody>
          <a:bodyPr wrap="none" rtlCol="0">
            <a:spAutoFit/>
          </a:bodyPr>
          <a:lstStyle/>
          <a:p>
            <a:r>
              <a:rPr lang="en-US" dirty="0"/>
              <a:t>What my brain is expected to do (Gated)</a:t>
            </a:r>
          </a:p>
        </p:txBody>
      </p:sp>
      <p:sp>
        <p:nvSpPr>
          <p:cNvPr id="8" name="Rectangle 7"/>
          <p:cNvSpPr/>
          <p:nvPr/>
        </p:nvSpPr>
        <p:spPr>
          <a:xfrm>
            <a:off x="1706107" y="3949268"/>
            <a:ext cx="1331089" cy="14194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10" name="Rectangle 9"/>
          <p:cNvSpPr/>
          <p:nvPr/>
        </p:nvSpPr>
        <p:spPr>
          <a:xfrm>
            <a:off x="7030461" y="3949268"/>
            <a:ext cx="1331089" cy="14194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11" name="Right Arrow 10"/>
          <p:cNvSpPr/>
          <p:nvPr/>
        </p:nvSpPr>
        <p:spPr>
          <a:xfrm>
            <a:off x="3424728" y="4416419"/>
            <a:ext cx="3487788" cy="5390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3289934" y="3877399"/>
            <a:ext cx="3487788" cy="5390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3381209" y="4965668"/>
            <a:ext cx="3487788" cy="5390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a:off x="3385133" y="1510818"/>
            <a:ext cx="933950" cy="5390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a:off x="3401757" y="2065181"/>
            <a:ext cx="933950" cy="5390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3341614" y="2609317"/>
            <a:ext cx="933950" cy="5390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301824" y="3523150"/>
            <a:ext cx="3602268" cy="369332"/>
          </a:xfrm>
          <a:prstGeom prst="rect">
            <a:avLst/>
          </a:prstGeom>
          <a:noFill/>
        </p:spPr>
        <p:txBody>
          <a:bodyPr wrap="none" rtlCol="0">
            <a:spAutoFit/>
          </a:bodyPr>
          <a:lstStyle/>
          <a:p>
            <a:r>
              <a:rPr lang="en-US" dirty="0"/>
              <a:t>What my brain is doing (overloaded)</a:t>
            </a:r>
          </a:p>
        </p:txBody>
      </p:sp>
      <p:sp>
        <p:nvSpPr>
          <p:cNvPr id="19" name="TextBox 18"/>
          <p:cNvSpPr txBox="1"/>
          <p:nvPr/>
        </p:nvSpPr>
        <p:spPr>
          <a:xfrm>
            <a:off x="1564448" y="363121"/>
            <a:ext cx="7120988" cy="369332"/>
          </a:xfrm>
          <a:prstGeom prst="rect">
            <a:avLst/>
          </a:prstGeom>
          <a:noFill/>
        </p:spPr>
        <p:txBody>
          <a:bodyPr wrap="none" rtlCol="0">
            <a:spAutoFit/>
          </a:bodyPr>
          <a:lstStyle/>
          <a:p>
            <a:r>
              <a:rPr lang="en-US" b="1" dirty="0"/>
              <a:t>Augmentation 2: overload – not controlling signals the amount of signals</a:t>
            </a:r>
          </a:p>
        </p:txBody>
      </p:sp>
      <p:pic>
        <p:nvPicPr>
          <p:cNvPr id="1026" name="Picture 2" descr="clipart fences and gates | Gate Clip Art Images | Clipart Panda - Free  Clipart Images | Iron gate, Iron gate design, Iron fence"/>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0783"/>
          <a:stretch/>
        </p:blipFill>
        <p:spPr bwMode="auto">
          <a:xfrm>
            <a:off x="4335707" y="1422160"/>
            <a:ext cx="1587462" cy="189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868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1786339" y="922873"/>
            <a:ext cx="2300082" cy="395714"/>
            <a:chOff x="889518" y="597160"/>
            <a:chExt cx="4627389" cy="796112"/>
          </a:xfrm>
        </p:grpSpPr>
        <p:sp>
          <p:nvSpPr>
            <p:cNvPr id="4" name="Right Arrow 3"/>
            <p:cNvSpPr/>
            <p:nvPr/>
          </p:nvSpPr>
          <p:spPr>
            <a:xfrm>
              <a:off x="3489649" y="845774"/>
              <a:ext cx="1107233" cy="27369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5" name="Group 4"/>
            <p:cNvGrpSpPr/>
            <p:nvPr/>
          </p:nvGrpSpPr>
          <p:grpSpPr>
            <a:xfrm>
              <a:off x="889518" y="674714"/>
              <a:ext cx="1810139" cy="640702"/>
              <a:chOff x="279918" y="354563"/>
              <a:chExt cx="1810139" cy="640702"/>
            </a:xfrm>
          </p:grpSpPr>
          <p:sp>
            <p:nvSpPr>
              <p:cNvPr id="8" name="Rectangle 7"/>
              <p:cNvSpPr/>
              <p:nvPr/>
            </p:nvSpPr>
            <p:spPr>
              <a:xfrm>
                <a:off x="279918" y="354563"/>
                <a:ext cx="615821" cy="640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982824" y="531844"/>
                <a:ext cx="1107233" cy="27369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6" name="Oval 5"/>
            <p:cNvSpPr/>
            <p:nvPr/>
          </p:nvSpPr>
          <p:spPr>
            <a:xfrm>
              <a:off x="2786742" y="597160"/>
              <a:ext cx="665585" cy="796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a:off x="4720694" y="597160"/>
              <a:ext cx="796213" cy="77464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Connector 10"/>
          <p:cNvCxnSpPr/>
          <p:nvPr/>
        </p:nvCxnSpPr>
        <p:spPr>
          <a:xfrm>
            <a:off x="6516000" y="698400"/>
            <a:ext cx="121176" cy="5988539"/>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V="1">
            <a:off x="581155" y="2031926"/>
            <a:ext cx="11209177" cy="192832"/>
          </a:xfrm>
          <a:prstGeom prst="line">
            <a:avLst/>
          </a:prstGeom>
        </p:spPr>
        <p:style>
          <a:lnRef idx="1">
            <a:schemeClr val="accent1"/>
          </a:lnRef>
          <a:fillRef idx="0">
            <a:schemeClr val="accent1"/>
          </a:fillRef>
          <a:effectRef idx="0">
            <a:schemeClr val="accent1"/>
          </a:effectRef>
          <a:fontRef idx="minor">
            <a:schemeClr val="tx1"/>
          </a:fontRef>
        </p:style>
      </p:cxnSp>
      <p:grpSp>
        <p:nvGrpSpPr>
          <p:cNvPr id="25" name="Group 24"/>
          <p:cNvGrpSpPr>
            <a:grpSpLocks noChangeAspect="1"/>
          </p:cNvGrpSpPr>
          <p:nvPr/>
        </p:nvGrpSpPr>
        <p:grpSpPr>
          <a:xfrm>
            <a:off x="389448" y="2454545"/>
            <a:ext cx="4216263" cy="1565143"/>
            <a:chOff x="895737" y="4222687"/>
            <a:chExt cx="6205702" cy="2303654"/>
          </a:xfrm>
        </p:grpSpPr>
        <p:pic>
          <p:nvPicPr>
            <p:cNvPr id="26" name="Picture 2" descr="Here's How to Re-Learn the Art of Socializing Post-Pandemic | 9news.com"/>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aturation sat="33000"/>
                      </a14:imgEffect>
                      <a14:imgEffect>
                        <a14:brightnessContrast bright="-29000"/>
                      </a14:imgEffect>
                    </a14:imgLayer>
                  </a14:imgProps>
                </a:ext>
                <a:ext uri="{28A0092B-C50C-407E-A947-70E740481C1C}">
                  <a14:useLocalDpi xmlns:a14="http://schemas.microsoft.com/office/drawing/2010/main" val="0"/>
                </a:ext>
              </a:extLst>
            </a:blip>
            <a:srcRect/>
            <a:stretch>
              <a:fillRect/>
            </a:stretch>
          </p:blipFill>
          <p:spPr bwMode="auto">
            <a:xfrm>
              <a:off x="3004458" y="4222687"/>
              <a:ext cx="4096981" cy="23036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l="-1" r="-3396" b="18316"/>
            <a:stretch/>
          </p:blipFill>
          <p:spPr>
            <a:xfrm>
              <a:off x="895737" y="4692458"/>
              <a:ext cx="1704393" cy="900725"/>
            </a:xfrm>
            <a:prstGeom prst="rect">
              <a:avLst/>
            </a:prstGeom>
          </p:spPr>
        </p:pic>
        <p:cxnSp>
          <p:nvCxnSpPr>
            <p:cNvPr id="28" name="Straight Arrow Connector 27"/>
            <p:cNvCxnSpPr>
              <a:stCxn id="27" idx="3"/>
            </p:cNvCxnSpPr>
            <p:nvPr/>
          </p:nvCxnSpPr>
          <p:spPr>
            <a:xfrm>
              <a:off x="2600130" y="5142821"/>
              <a:ext cx="1648408" cy="16940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 descr="Here's How to Re-Learn the Art of Socializing Post-Pandemic | 9news.com"/>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937" t="29474" r="60069" b="41093"/>
            <a:stretch/>
          </p:blipFill>
          <p:spPr bwMode="auto">
            <a:xfrm>
              <a:off x="4161454" y="4888513"/>
              <a:ext cx="491412" cy="678024"/>
            </a:xfrm>
            <a:prstGeom prst="ellipse">
              <a:avLst/>
            </a:prstGeom>
            <a:ln>
              <a:noFill/>
            </a:ln>
            <a:effectLst>
              <a:softEdge rad="12700"/>
            </a:effectLst>
            <a:extLst>
              <a:ext uri="{909E8E84-426E-40DD-AFC4-6F175D3DCCD1}">
                <a14:hiddenFill xmlns:a14="http://schemas.microsoft.com/office/drawing/2010/main">
                  <a:solidFill>
                    <a:srgbClr val="FFFFFF"/>
                  </a:solidFill>
                </a14:hiddenFill>
              </a:ext>
            </a:extLst>
          </p:spPr>
        </p:pic>
      </p:grpSp>
      <p:pic>
        <p:nvPicPr>
          <p:cNvPr id="32" name="Picture 31"/>
          <p:cNvPicPr>
            <a:picLocks noChangeAspect="1"/>
          </p:cNvPicPr>
          <p:nvPr/>
        </p:nvPicPr>
        <p:blipFill rotWithShape="1">
          <a:blip r:embed="rId7" cstate="print">
            <a:extLst>
              <a:ext uri="{28A0092B-C50C-407E-A947-70E740481C1C}">
                <a14:useLocalDpi xmlns:a14="http://schemas.microsoft.com/office/drawing/2010/main" val="0"/>
              </a:ext>
            </a:extLst>
          </a:blip>
          <a:srcRect l="-1" r="-3396" b="18316"/>
          <a:stretch/>
        </p:blipFill>
        <p:spPr>
          <a:xfrm>
            <a:off x="6812534" y="2608049"/>
            <a:ext cx="1290646" cy="682071"/>
          </a:xfrm>
          <a:prstGeom prst="rect">
            <a:avLst/>
          </a:prstGeom>
        </p:spPr>
      </p:pic>
      <p:grpSp>
        <p:nvGrpSpPr>
          <p:cNvPr id="10" name="Group 9"/>
          <p:cNvGrpSpPr/>
          <p:nvPr/>
        </p:nvGrpSpPr>
        <p:grpSpPr>
          <a:xfrm>
            <a:off x="8876953" y="2334415"/>
            <a:ext cx="1965904" cy="1142961"/>
            <a:chOff x="8409357" y="2224619"/>
            <a:chExt cx="3102426" cy="1744435"/>
          </a:xfrm>
        </p:grpSpPr>
        <p:pic>
          <p:nvPicPr>
            <p:cNvPr id="31" name="Picture 2" descr="Here's How to Re-Learn the Art of Socializing Post-Pandemic | 9news.com"/>
            <p:cNvPicPr>
              <a:picLocks noChangeAspect="1" noChangeArrowheads="1"/>
            </p:cNvPicPr>
            <p:nvPr/>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saturation sat="33000"/>
                      </a14:imgEffect>
                      <a14:imgEffect>
                        <a14:brightnessContrast bright="-29000"/>
                      </a14:imgEffect>
                    </a14:imgLayer>
                  </a14:imgProps>
                </a:ext>
                <a:ext uri="{28A0092B-C50C-407E-A947-70E740481C1C}">
                  <a14:useLocalDpi xmlns:a14="http://schemas.microsoft.com/office/drawing/2010/main" val="0"/>
                </a:ext>
              </a:extLst>
            </a:blip>
            <a:srcRect/>
            <a:stretch>
              <a:fillRect/>
            </a:stretch>
          </p:blipFill>
          <p:spPr bwMode="auto">
            <a:xfrm>
              <a:off x="8409357" y="2224619"/>
              <a:ext cx="3102426" cy="174443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ere's How to Re-Learn the Art of Socializing Post-Pandemic | 9news.com"/>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61" t="5810" r="5132" b="2099"/>
            <a:stretch/>
          </p:blipFill>
          <p:spPr bwMode="auto">
            <a:xfrm>
              <a:off x="8409357" y="2293622"/>
              <a:ext cx="2928965" cy="160642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34" name="Rectangle 33"/>
          <p:cNvSpPr/>
          <p:nvPr/>
        </p:nvSpPr>
        <p:spPr>
          <a:xfrm>
            <a:off x="7949057" y="2659934"/>
            <a:ext cx="460299" cy="699189"/>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a:t>
            </a:r>
          </a:p>
        </p:txBody>
      </p:sp>
      <p:grpSp>
        <p:nvGrpSpPr>
          <p:cNvPr id="14" name="Group 13"/>
          <p:cNvGrpSpPr/>
          <p:nvPr/>
        </p:nvGrpSpPr>
        <p:grpSpPr>
          <a:xfrm>
            <a:off x="6910360" y="-311097"/>
            <a:ext cx="4468755" cy="2627123"/>
            <a:chOff x="6910360" y="-311097"/>
            <a:chExt cx="4468755" cy="2627123"/>
          </a:xfrm>
        </p:grpSpPr>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0360" y="137683"/>
              <a:ext cx="4468755" cy="17610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58" name="Group 57"/>
            <p:cNvGrpSpPr/>
            <p:nvPr/>
          </p:nvGrpSpPr>
          <p:grpSpPr>
            <a:xfrm>
              <a:off x="7263975" y="-311097"/>
              <a:ext cx="3945716" cy="2627123"/>
              <a:chOff x="1198880" y="4111993"/>
              <a:chExt cx="3220720" cy="2017291"/>
            </a:xfrm>
            <a:effectLst>
              <a:glow rad="139700">
                <a:schemeClr val="bg1">
                  <a:alpha val="40000"/>
                </a:schemeClr>
              </a:glow>
            </a:effectLst>
            <a:scene3d>
              <a:camera prst="perspectiveRelaxed"/>
              <a:lightRig rig="threePt" dir="t"/>
            </a:scene3d>
          </p:grpSpPr>
          <p:cxnSp>
            <p:nvCxnSpPr>
              <p:cNvPr id="59" name="Straight Arrow Connector 58"/>
              <p:cNvCxnSpPr/>
              <p:nvPr/>
            </p:nvCxnSpPr>
            <p:spPr>
              <a:xfrm>
                <a:off x="1198880" y="5120640"/>
                <a:ext cx="3220720" cy="10160"/>
              </a:xfrm>
              <a:prstGeom prst="straightConnector1">
                <a:avLst/>
              </a:prstGeom>
              <a:ln w="57150">
                <a:solidFill>
                  <a:schemeClr val="accent6">
                    <a:lumMod val="75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1515666" y="4355686"/>
                <a:ext cx="2689913" cy="1529907"/>
              </a:xfrm>
              <a:prstGeom prst="straightConnector1">
                <a:avLst/>
              </a:prstGeom>
              <a:ln w="57150">
                <a:solidFill>
                  <a:schemeClr val="accent1"/>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2061380" y="4531360"/>
                <a:ext cx="1799420" cy="1270000"/>
              </a:xfrm>
              <a:prstGeom prst="straightConnector1">
                <a:avLst/>
              </a:prstGeom>
              <a:ln w="57150">
                <a:solidFill>
                  <a:schemeClr val="accent4">
                    <a:lumMod val="60000"/>
                    <a:lumOff val="40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flipV="1">
                <a:off x="2265536" y="4111993"/>
                <a:ext cx="960262" cy="2017291"/>
              </a:xfrm>
              <a:prstGeom prst="straightConnector1">
                <a:avLst/>
              </a:prstGeom>
              <a:ln w="57150">
                <a:solidFill>
                  <a:srgbClr val="FF000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2406159" y="4111993"/>
                <a:ext cx="367379" cy="1773601"/>
              </a:xfrm>
              <a:prstGeom prst="straightConnector1">
                <a:avLst/>
              </a:prstGeom>
              <a:ln w="57150">
                <a:solidFill>
                  <a:srgbClr val="7030A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grpSp>
      </p:grpSp>
      <p:grpSp>
        <p:nvGrpSpPr>
          <p:cNvPr id="35" name="Group 34"/>
          <p:cNvGrpSpPr/>
          <p:nvPr/>
        </p:nvGrpSpPr>
        <p:grpSpPr>
          <a:xfrm>
            <a:off x="506100" y="4567257"/>
            <a:ext cx="5774816" cy="1650901"/>
            <a:chOff x="1144742" y="3506460"/>
            <a:chExt cx="10516637" cy="4074811"/>
          </a:xfrm>
        </p:grpSpPr>
        <p:pic>
          <p:nvPicPr>
            <p:cNvPr id="36" name="Picture 4" descr="Ear svg Human ear clipart ear svg Hearing Svg Sound ear image 1"/>
            <p:cNvPicPr>
              <a:picLocks noChangeAspect="1" noChangeArrowheads="1"/>
            </p:cNvPicPr>
            <p:nvPr/>
          </p:nvPicPr>
          <p:blipFill rotWithShape="1">
            <a:blip r:embed="rId12" cstate="print">
              <a:biLevel thresh="75000"/>
              <a:extLst>
                <a:ext uri="{28A0092B-C50C-407E-A947-70E740481C1C}">
                  <a14:useLocalDpi xmlns:a14="http://schemas.microsoft.com/office/drawing/2010/main" val="0"/>
                </a:ext>
              </a:extLst>
            </a:blip>
            <a:srcRect l="5178" t="5860" r="50362" b="9323"/>
            <a:stretch/>
          </p:blipFill>
          <p:spPr bwMode="auto">
            <a:xfrm>
              <a:off x="4946762" y="4285066"/>
              <a:ext cx="1291197" cy="21096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6100667" y="4959619"/>
              <a:ext cx="2331683" cy="911598"/>
            </a:xfrm>
            <a:prstGeom prst="rect">
              <a:avLst/>
            </a:prstGeom>
            <a:noFill/>
          </p:spPr>
          <p:txBody>
            <a:bodyPr wrap="square" rtlCol="0">
              <a:spAutoFit/>
            </a:bodyPr>
            <a:lstStyle/>
            <a:p>
              <a:r>
                <a:rPr lang="en-US" dirty="0"/>
                <a:t>Hi. I’m Bob</a:t>
              </a:r>
            </a:p>
          </p:txBody>
        </p:sp>
        <p:pic>
          <p:nvPicPr>
            <p:cNvPr id="38" name="Picture 8" descr="Tv clipart cute pictures on Cliparts Pub 2020! 🔝"/>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159389" y="5339866"/>
              <a:ext cx="1390894" cy="146025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No photo description availabl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560802" y="3506460"/>
              <a:ext cx="1100577" cy="16525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Fridge Cliparts | Free download on ClipArtMa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6634" b="6408"/>
            <a:stretch/>
          </p:blipFill>
          <p:spPr bwMode="auto">
            <a:xfrm>
              <a:off x="8851392" y="4285066"/>
              <a:ext cx="1261540" cy="1242202"/>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rot="5400000">
              <a:off x="6712256" y="5515802"/>
              <a:ext cx="3626489" cy="504449"/>
            </a:xfrm>
            <a:prstGeom prst="rect">
              <a:avLst/>
            </a:prstGeom>
            <a:noFill/>
            <a:ln w="38100">
              <a:solidFill>
                <a:srgbClr val="0070C0"/>
              </a:solidFill>
            </a:ln>
          </p:spPr>
          <p:txBody>
            <a:bodyPr wrap="square" rtlCol="0">
              <a:spAutoFit/>
            </a:bodyPr>
            <a:lstStyle/>
            <a:p>
              <a:r>
                <a:rPr lang="en-US" sz="1200" dirty="0"/>
                <a:t>Filtered out noises</a:t>
              </a:r>
            </a:p>
          </p:txBody>
        </p:sp>
        <p:pic>
          <p:nvPicPr>
            <p:cNvPr id="42" name="Picture 2" descr="Here's How to Re-Learn the Art of Socializing Post-Pandemic | 9news.com"/>
            <p:cNvPicPr>
              <a:picLocks noChangeAspect="1" noChangeArrowheads="1"/>
            </p:cNvPicPr>
            <p:nvPr/>
          </p:nvPicPr>
          <p:blipFill rotWithShape="1">
            <a:blip r:embed="rId16" cstate="print">
              <a:duotone>
                <a:schemeClr val="bg2">
                  <a:shade val="45000"/>
                  <a:satMod val="135000"/>
                </a:schemeClr>
                <a:prstClr val="white"/>
              </a:duotone>
              <a:extLst>
                <a:ext uri="{BEBA8EAE-BF5A-486C-A8C5-ECC9F3942E4B}">
                  <a14:imgProps xmlns:a14="http://schemas.microsoft.com/office/drawing/2010/main">
                    <a14:imgLayer r:embed="rId17">
                      <a14:imgEffect>
                        <a14:saturation sat="33000"/>
                      </a14:imgEffect>
                      <a14:imgEffect>
                        <a14:brightnessContrast bright="-29000"/>
                      </a14:imgEffect>
                    </a14:imgLayer>
                  </a14:imgProps>
                </a:ext>
                <a:ext uri="{28A0092B-C50C-407E-A947-70E740481C1C}">
                  <a14:useLocalDpi xmlns:a14="http://schemas.microsoft.com/office/drawing/2010/main" val="0"/>
                </a:ext>
              </a:extLst>
            </a:blip>
            <a:srcRect l="20218"/>
            <a:stretch/>
          </p:blipFill>
          <p:spPr bwMode="auto">
            <a:xfrm>
              <a:off x="1144742" y="3954780"/>
              <a:ext cx="3268662" cy="230365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ere's How to Re-Learn the Art of Socializing Post-Pandemic | 9news.com"/>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27937" t="29474" r="60069" b="41093"/>
            <a:stretch/>
          </p:blipFill>
          <p:spPr bwMode="auto">
            <a:xfrm>
              <a:off x="1473419" y="4620606"/>
              <a:ext cx="491412" cy="678024"/>
            </a:xfrm>
            <a:prstGeom prst="ellipse">
              <a:avLst/>
            </a:prstGeom>
            <a:ln>
              <a:noFill/>
            </a:ln>
            <a:effectLst>
              <a:softEdge rad="12700"/>
            </a:effectLst>
            <a:extLst>
              <a:ext uri="{909E8E84-426E-40DD-AFC4-6F175D3DCCD1}">
                <a14:hiddenFill xmlns:a14="http://schemas.microsoft.com/office/drawing/2010/main">
                  <a:solidFill>
                    <a:srgbClr val="FFFFFF"/>
                  </a:solidFill>
                </a14:hiddenFill>
              </a:ext>
            </a:extLst>
          </p:spPr>
        </p:pic>
        <p:cxnSp>
          <p:nvCxnSpPr>
            <p:cNvPr id="44" name="Straight Arrow Connector 43"/>
            <p:cNvCxnSpPr/>
            <p:nvPr/>
          </p:nvCxnSpPr>
          <p:spPr>
            <a:xfrm>
              <a:off x="2045095" y="5001768"/>
              <a:ext cx="2755104" cy="33809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51" name="Picture 4" descr="Ear svg Human ear clipart ear svg Hearing Svg Sound ear image 1"/>
          <p:cNvPicPr>
            <a:picLocks noChangeAspect="1" noChangeArrowheads="1"/>
          </p:cNvPicPr>
          <p:nvPr/>
        </p:nvPicPr>
        <p:blipFill rotWithShape="1">
          <a:blip r:embed="rId19" cstate="print">
            <a:biLevel thresh="75000"/>
            <a:extLst>
              <a:ext uri="{28A0092B-C50C-407E-A947-70E740481C1C}">
                <a14:useLocalDpi xmlns:a14="http://schemas.microsoft.com/office/drawing/2010/main" val="0"/>
              </a:ext>
            </a:extLst>
          </a:blip>
          <a:srcRect l="5178" t="5860" r="50362" b="9323"/>
          <a:stretch/>
        </p:blipFill>
        <p:spPr bwMode="auto">
          <a:xfrm>
            <a:off x="8889782" y="4999981"/>
            <a:ext cx="522941" cy="102179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Tv clipart cute pictures on Cliparts Pub 2020! 🔝"/>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000919" y="5510877"/>
            <a:ext cx="563318" cy="70728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No photo description availabl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163493" y="4622860"/>
            <a:ext cx="445739" cy="80040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Fridge Cliparts | Free download on ClipArtMa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36634" b="6408"/>
          <a:stretch/>
        </p:blipFill>
        <p:spPr bwMode="auto">
          <a:xfrm>
            <a:off x="10466561" y="5135453"/>
            <a:ext cx="510929" cy="601665"/>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Straight Arrow Connector 46"/>
          <p:cNvCxnSpPr/>
          <p:nvPr/>
        </p:nvCxnSpPr>
        <p:spPr>
          <a:xfrm flipH="1">
            <a:off x="9021029" y="3542236"/>
            <a:ext cx="930710" cy="18500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9263577" y="5348421"/>
            <a:ext cx="1202985" cy="7484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flipV="1">
            <a:off x="9340335" y="5628569"/>
            <a:ext cx="1581393" cy="25076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9311854" y="5060250"/>
            <a:ext cx="1801313" cy="18375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7" name="Picture 2" descr="Cipacho 52 in. Indoor Walnut Color Noiseless Reversible Motor Ceiling Fan with Remote and 3 Carved Wood Fan Blad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593427" y="3574256"/>
            <a:ext cx="995085" cy="99508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Lawn Mowing Cartoon Man Stock Illustrations – 376 Lawn Mowing Cartoon Man  Stock Illustrations, Vectors &amp; Clipart - Dreamstim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169262" y="4929661"/>
            <a:ext cx="930188" cy="930188"/>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Straight Arrow Connector 65"/>
          <p:cNvCxnSpPr/>
          <p:nvPr/>
        </p:nvCxnSpPr>
        <p:spPr>
          <a:xfrm>
            <a:off x="8251974" y="5385842"/>
            <a:ext cx="446980" cy="13949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cxnSpLocks/>
          </p:cNvCxnSpPr>
          <p:nvPr/>
        </p:nvCxnSpPr>
        <p:spPr>
          <a:xfrm flipH="1" flipV="1">
            <a:off x="7652071" y="3429000"/>
            <a:ext cx="323198" cy="141100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7229942" y="3354257"/>
            <a:ext cx="90061" cy="45087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414371B-199A-4267-7632-9D07B97CF80C}"/>
              </a:ext>
            </a:extLst>
          </p:cNvPr>
          <p:cNvSpPr/>
          <p:nvPr/>
        </p:nvSpPr>
        <p:spPr>
          <a:xfrm>
            <a:off x="1116319" y="97653"/>
            <a:ext cx="1280543" cy="584775"/>
          </a:xfrm>
          <a:prstGeom prst="rect">
            <a:avLst/>
          </a:prstGeom>
          <a:noFill/>
        </p:spPr>
        <p:txBody>
          <a:bodyPr wrap="none" lIns="91440" tIns="45720" rIns="91440" bIns="45720" anchor="t">
            <a:spAutoFit/>
          </a:bodyPr>
          <a:lstStyle/>
          <a:p>
            <a:pPr algn="ctr"/>
            <a:r>
              <a:rPr lang="en-US" sz="3200" dirty="0">
                <a:ln w="0"/>
                <a:solidFill>
                  <a:srgbClr val="FF0000"/>
                </a:solidFill>
                <a:effectLst>
                  <a:outerShdw blurRad="38100" dist="19050" dir="2700000" algn="tl" rotWithShape="0">
                    <a:schemeClr val="dk1">
                      <a:alpha val="40000"/>
                    </a:schemeClr>
                  </a:outerShdw>
                </a:effectLst>
              </a:rPr>
              <a:t>Gating</a:t>
            </a:r>
            <a:endParaRPr lang="en-US" dirty="0"/>
          </a:p>
        </p:txBody>
      </p:sp>
    </p:spTree>
    <p:extLst>
      <p:ext uri="{BB962C8B-B14F-4D97-AF65-F5344CB8AC3E}">
        <p14:creationId xmlns:p14="http://schemas.microsoft.com/office/powerpoint/2010/main" val="449407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61607" y="438625"/>
            <a:ext cx="1331089" cy="14194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10" name="Rectangle 9"/>
          <p:cNvSpPr/>
          <p:nvPr/>
        </p:nvSpPr>
        <p:spPr>
          <a:xfrm>
            <a:off x="6585961" y="438625"/>
            <a:ext cx="1331089" cy="14194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11" name="Right Arrow 10"/>
          <p:cNvSpPr/>
          <p:nvPr/>
        </p:nvSpPr>
        <p:spPr>
          <a:xfrm>
            <a:off x="2980228" y="905776"/>
            <a:ext cx="3487788" cy="5390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2845434" y="366756"/>
            <a:ext cx="3487788" cy="5390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936709" y="1455025"/>
            <a:ext cx="3487788" cy="5390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31666" y="2494902"/>
            <a:ext cx="5567110" cy="1754326"/>
          </a:xfrm>
          <a:prstGeom prst="rect">
            <a:avLst/>
          </a:prstGeom>
          <a:noFill/>
        </p:spPr>
        <p:txBody>
          <a:bodyPr wrap="square" lIns="91440" tIns="45720" rIns="91440" bIns="45720" rtlCol="0" anchor="t">
            <a:spAutoFit/>
          </a:bodyPr>
          <a:lstStyle/>
          <a:p>
            <a:r>
              <a:rPr lang="en-US" b="1" dirty="0"/>
              <a:t>Treated </a:t>
            </a:r>
            <a:r>
              <a:rPr lang="en-US" dirty="0"/>
              <a:t>with anti-psychotics</a:t>
            </a:r>
          </a:p>
          <a:p>
            <a:r>
              <a:rPr lang="en-US" dirty="0"/>
              <a:t>Prescribed: Abilify, Haldol, Latuda</a:t>
            </a:r>
          </a:p>
          <a:p>
            <a:r>
              <a:rPr lang="en-US" dirty="0"/>
              <a:t>Self-medication: anything that “helps relax/reduce anxiety” that is not a stimulant</a:t>
            </a:r>
          </a:p>
          <a:p>
            <a:endParaRPr lang="en-US" dirty="0"/>
          </a:p>
          <a:p>
            <a:r>
              <a:rPr lang="en-US" dirty="0"/>
              <a:t>(“it cuts out all the noise”)</a:t>
            </a:r>
          </a:p>
        </p:txBody>
      </p:sp>
      <p:sp>
        <p:nvSpPr>
          <p:cNvPr id="2" name="Rectangle 1">
            <a:extLst>
              <a:ext uri="{FF2B5EF4-FFF2-40B4-BE49-F238E27FC236}">
                <a16:creationId xmlns:a16="http://schemas.microsoft.com/office/drawing/2014/main" id="{E06C5EF2-0DC3-E29B-4D2A-E1F263F55671}"/>
              </a:ext>
            </a:extLst>
          </p:cNvPr>
          <p:cNvSpPr/>
          <p:nvPr/>
        </p:nvSpPr>
        <p:spPr>
          <a:xfrm>
            <a:off x="1316035" y="4702196"/>
            <a:ext cx="1331089" cy="14194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3" name="Rectangle 2">
            <a:extLst>
              <a:ext uri="{FF2B5EF4-FFF2-40B4-BE49-F238E27FC236}">
                <a16:creationId xmlns:a16="http://schemas.microsoft.com/office/drawing/2014/main" id="{8952FD03-E355-06A5-DB71-A79355E92A29}"/>
              </a:ext>
            </a:extLst>
          </p:cNvPr>
          <p:cNvSpPr/>
          <p:nvPr/>
        </p:nvSpPr>
        <p:spPr>
          <a:xfrm>
            <a:off x="6640389" y="4702196"/>
            <a:ext cx="1331089" cy="14194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4" name="Right Arrow 10">
            <a:extLst>
              <a:ext uri="{FF2B5EF4-FFF2-40B4-BE49-F238E27FC236}">
                <a16:creationId xmlns:a16="http://schemas.microsoft.com/office/drawing/2014/main" id="{D38DE96A-D892-C137-A4A7-21091D892FFB}"/>
              </a:ext>
            </a:extLst>
          </p:cNvPr>
          <p:cNvSpPr/>
          <p:nvPr/>
        </p:nvSpPr>
        <p:spPr>
          <a:xfrm>
            <a:off x="3034656" y="5169347"/>
            <a:ext cx="3487788" cy="27594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16">
            <a:extLst>
              <a:ext uri="{FF2B5EF4-FFF2-40B4-BE49-F238E27FC236}">
                <a16:creationId xmlns:a16="http://schemas.microsoft.com/office/drawing/2014/main" id="{ED8D79A1-2A75-94A2-706C-CC153EB7369A}"/>
              </a:ext>
            </a:extLst>
          </p:cNvPr>
          <p:cNvSpPr/>
          <p:nvPr/>
        </p:nvSpPr>
        <p:spPr>
          <a:xfrm>
            <a:off x="2899862" y="4630327"/>
            <a:ext cx="3487788" cy="26687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17">
            <a:extLst>
              <a:ext uri="{FF2B5EF4-FFF2-40B4-BE49-F238E27FC236}">
                <a16:creationId xmlns:a16="http://schemas.microsoft.com/office/drawing/2014/main" id="{80325F0E-089F-A091-E0A5-3B204DF3461F}"/>
              </a:ext>
            </a:extLst>
          </p:cNvPr>
          <p:cNvSpPr/>
          <p:nvPr/>
        </p:nvSpPr>
        <p:spPr>
          <a:xfrm>
            <a:off x="2991137" y="5718596"/>
            <a:ext cx="3487788" cy="26687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2AD669D-C934-F9F3-9DB9-AC296A1749CC}"/>
              </a:ext>
            </a:extLst>
          </p:cNvPr>
          <p:cNvSpPr txBox="1"/>
          <p:nvPr/>
        </p:nvSpPr>
        <p:spPr>
          <a:xfrm>
            <a:off x="7251505" y="2413337"/>
            <a:ext cx="428625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Theoretically: reducing the chemicals that transport signals in the brain</a:t>
            </a:r>
            <a:br>
              <a:rPr lang="en-US" dirty="0">
                <a:ea typeface="Calibri"/>
                <a:cs typeface="Calibri"/>
              </a:rPr>
            </a:br>
            <a:r>
              <a:rPr lang="en-US" dirty="0">
                <a:ea typeface="Calibri"/>
                <a:cs typeface="Calibri"/>
              </a:rPr>
              <a:t/>
            </a:r>
            <a:br>
              <a:rPr lang="en-US" dirty="0">
                <a:ea typeface="Calibri"/>
                <a:cs typeface="Calibri"/>
              </a:rPr>
            </a:br>
            <a:r>
              <a:rPr lang="en-US" dirty="0">
                <a:ea typeface="Calibri"/>
                <a:cs typeface="Calibri"/>
              </a:rPr>
              <a:t>Not doing: telling signals where to go or which signals to weed out.</a:t>
            </a:r>
          </a:p>
          <a:p>
            <a:endParaRPr lang="en-US" dirty="0">
              <a:ea typeface="Calibri"/>
              <a:cs typeface="Calibri"/>
            </a:endParaRPr>
          </a:p>
          <a:p>
            <a:r>
              <a:rPr lang="en-US" sz="3200" dirty="0">
                <a:ea typeface="Calibri"/>
                <a:cs typeface="Calibri"/>
              </a:rPr>
              <a:t>IT DOES NOT FIX IT</a:t>
            </a:r>
          </a:p>
        </p:txBody>
      </p:sp>
    </p:spTree>
    <p:extLst>
      <p:ext uri="{BB962C8B-B14F-4D97-AF65-F5344CB8AC3E}">
        <p14:creationId xmlns:p14="http://schemas.microsoft.com/office/powerpoint/2010/main" val="3349263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6552" y="-108028"/>
            <a:ext cx="11888230" cy="6584251"/>
          </a:xfrm>
          <a:prstGeom prst="rect">
            <a:avLst/>
          </a:prstGeom>
        </p:spPr>
      </p:pic>
      <p:pic>
        <p:nvPicPr>
          <p:cNvPr id="3" name="Picture 2"/>
          <p:cNvPicPr>
            <a:picLocks noChangeAspect="1"/>
          </p:cNvPicPr>
          <p:nvPr/>
        </p:nvPicPr>
        <p:blipFill rotWithShape="1">
          <a:blip r:embed="rId3"/>
          <a:srcRect l="10402" t="19051" b="21430"/>
          <a:stretch/>
        </p:blipFill>
        <p:spPr>
          <a:xfrm>
            <a:off x="1034840" y="124214"/>
            <a:ext cx="10422535" cy="5895585"/>
          </a:xfrm>
          <a:prstGeom prst="rect">
            <a:avLst/>
          </a:prstGeom>
        </p:spPr>
      </p:pic>
      <p:sp>
        <p:nvSpPr>
          <p:cNvPr id="2" name="Rectangle 1"/>
          <p:cNvSpPr/>
          <p:nvPr/>
        </p:nvSpPr>
        <p:spPr>
          <a:xfrm>
            <a:off x="810883" y="2306935"/>
            <a:ext cx="10585252" cy="2246769"/>
          </a:xfrm>
          <a:prstGeom prst="rect">
            <a:avLst/>
          </a:prstGeom>
          <a:solidFill>
            <a:schemeClr val="bg1"/>
          </a:solidFill>
        </p:spPr>
        <p:txBody>
          <a:bodyPr wrap="square" lIns="91440" tIns="45720" rIns="91440" bIns="45720" anchor="t">
            <a:spAutoFit/>
          </a:bodyPr>
          <a:lstStyle/>
          <a:p>
            <a:pPr algn="ctr"/>
            <a:r>
              <a:rPr lang="en-US" sz="5400" b="0" cap="none" spc="0" dirty="0">
                <a:ln w="0"/>
                <a:effectLst>
                  <a:outerShdw blurRad="38100" dist="19050" dir="2700000" algn="tl" rotWithShape="0">
                    <a:schemeClr val="dk1">
                      <a:alpha val="40000"/>
                    </a:schemeClr>
                  </a:outerShdw>
                </a:effectLst>
              </a:rPr>
              <a:t>I don’t understand why I am so overwhelmed!</a:t>
            </a:r>
            <a:r>
              <a:rPr lang="en-US" sz="5400" dirty="0">
                <a:ln w="0"/>
                <a:effectLst>
                  <a:outerShdw blurRad="38100" dist="19050" dir="2700000" algn="tl" rotWithShape="0">
                    <a:schemeClr val="dk1">
                      <a:alpha val="40000"/>
                    </a:schemeClr>
                  </a:outerShdw>
                </a:effectLst>
              </a:rPr>
              <a:t> </a:t>
            </a:r>
            <a:r>
              <a:rPr lang="en-US" sz="3200" dirty="0">
                <a:ln w="0"/>
                <a:effectLst>
                  <a:outerShdw blurRad="38100" dist="19050" dir="2700000" algn="tl" rotWithShape="0">
                    <a:schemeClr val="dk1">
                      <a:alpha val="40000"/>
                    </a:schemeClr>
                  </a:outerShdw>
                </a:effectLst>
              </a:rPr>
              <a:t>(“I would do anything to fix this”)</a:t>
            </a:r>
          </a:p>
          <a:p>
            <a:pPr algn="ctr"/>
            <a:r>
              <a:rPr lang="en-US" sz="3200" b="0" cap="none" spc="0" dirty="0">
                <a:ln w="0"/>
                <a:effectLst>
                  <a:outerShdw blurRad="38100" dist="19050" dir="2700000" algn="tl" rotWithShape="0">
                    <a:schemeClr val="dk1">
                      <a:alpha val="40000"/>
                    </a:schemeClr>
                  </a:outerShdw>
                </a:effectLst>
              </a:rPr>
              <a:t>Still experiencing this in my 40s i</a:t>
            </a:r>
            <a:r>
              <a:rPr lang="en-US" sz="3200" dirty="0">
                <a:ln w="0"/>
                <a:effectLst>
                  <a:outerShdw blurRad="38100" dist="19050" dir="2700000" algn="tl" rotWithShape="0">
                    <a:schemeClr val="dk1">
                      <a:alpha val="40000"/>
                    </a:schemeClr>
                  </a:outerShdw>
                </a:effectLst>
              </a:rPr>
              <a:t>n a job that fits me &amp; I loved.</a:t>
            </a:r>
            <a:endParaRPr lang="en-US" sz="3200" b="0" cap="none" spc="0" dirty="0">
              <a:ln w="0"/>
              <a:effectLst>
                <a:outerShdw blurRad="38100" dist="19050" dir="2700000" algn="tl" rotWithShape="0">
                  <a:schemeClr val="dk1">
                    <a:alpha val="40000"/>
                  </a:schemeClr>
                </a:outerShdw>
              </a:effectLst>
            </a:endParaRPr>
          </a:p>
        </p:txBody>
      </p:sp>
      <p:pic>
        <p:nvPicPr>
          <p:cNvPr id="5" name="Picture 8" descr="Tv clipart cute pictures on Cliparts Pub 2020!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0549" y="12051"/>
            <a:ext cx="1036826" cy="9211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ridge Cliparts | Free download on ClipArtMa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634" b="6408"/>
          <a:stretch/>
        </p:blipFill>
        <p:spPr bwMode="auto">
          <a:xfrm>
            <a:off x="11122553" y="5804765"/>
            <a:ext cx="940400" cy="7836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ipacho 52 in. Indoor Walnut Color Noiseless Reversible Motor Ceiling Fan with Remote and 3 Carved Wood Fan Blad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384" y="205742"/>
            <a:ext cx="1555845" cy="15558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Lawn Mowing Cartoon Man Stock Illustrations – 376 Lawn Mowing Cartoon Man  Stock Illustrations, Vectors &amp; Clipart - Dreamstim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1873" y="5198436"/>
            <a:ext cx="1366711" cy="13667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F62C774-748B-8BB2-8D68-5E23E979CDA6}"/>
              </a:ext>
            </a:extLst>
          </p:cNvPr>
          <p:cNvSpPr txBox="1"/>
          <p:nvPr/>
        </p:nvSpPr>
        <p:spPr>
          <a:xfrm>
            <a:off x="556761" y="205742"/>
            <a:ext cx="867545" cy="369332"/>
          </a:xfrm>
          <a:prstGeom prst="rect">
            <a:avLst/>
          </a:prstGeom>
          <a:noFill/>
        </p:spPr>
        <p:txBody>
          <a:bodyPr wrap="none" rtlCol="0">
            <a:spAutoFit/>
          </a:bodyPr>
          <a:lstStyle/>
          <a:p>
            <a:r>
              <a:rPr lang="en-US" dirty="0"/>
              <a:t>Big flag</a:t>
            </a:r>
          </a:p>
        </p:txBody>
      </p:sp>
    </p:spTree>
    <p:extLst>
      <p:ext uri="{BB962C8B-B14F-4D97-AF65-F5344CB8AC3E}">
        <p14:creationId xmlns:p14="http://schemas.microsoft.com/office/powerpoint/2010/main" val="831253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7E9617B-3418-01B0-81E1-9CDC2B752730}"/>
              </a:ext>
            </a:extLst>
          </p:cNvPr>
          <p:cNvGrpSpPr>
            <a:grpSpLocks noChangeAspect="1"/>
          </p:cNvGrpSpPr>
          <p:nvPr/>
        </p:nvGrpSpPr>
        <p:grpSpPr>
          <a:xfrm>
            <a:off x="631134" y="-462396"/>
            <a:ext cx="11240826" cy="6847957"/>
            <a:chOff x="631134" y="-1706880"/>
            <a:chExt cx="13283630" cy="8092441"/>
          </a:xfrm>
        </p:grpSpPr>
        <p:pic>
          <p:nvPicPr>
            <p:cNvPr id="5" name="Picture 4">
              <a:extLst>
                <a:ext uri="{FF2B5EF4-FFF2-40B4-BE49-F238E27FC236}">
                  <a16:creationId xmlns:a16="http://schemas.microsoft.com/office/drawing/2014/main" id="{C60E93DC-77FF-3380-F325-F59CF487785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5556" b="71204" l="62031" r="91250">
                          <a14:foregroundMark x1="68698" y1="37130" x2="71302" y2="37407"/>
                          <a14:foregroundMark x1="71302" y1="37407" x2="73021" y2="39630"/>
                          <a14:foregroundMark x1="73021" y1="39630" x2="73177" y2="45278"/>
                          <a14:foregroundMark x1="73177" y1="45278" x2="73698" y2="46481"/>
                          <a14:foregroundMark x1="75313" y1="42593" x2="75885" y2="45093"/>
                          <a14:foregroundMark x1="75885" y1="45093" x2="77240" y2="47593"/>
                          <a14:foregroundMark x1="77240" y1="47593" x2="83542" y2="53056"/>
                          <a14:foregroundMark x1="84063" y1="52593" x2="88854" y2="61667"/>
                          <a14:foregroundMark x1="88229" y1="56944" x2="90156" y2="63148"/>
                          <a14:foregroundMark x1="90156" y1="63148" x2="90677" y2="63889"/>
                          <a14:foregroundMark x1="91302" y1="68241" x2="90365" y2="71204"/>
                          <a14:foregroundMark x1="71510" y1="68241" x2="69531" y2="62037"/>
                          <a14:foregroundMark x1="73438" y1="39167" x2="77344" y2="46111"/>
                          <a14:foregroundMark x1="81615" y1="51204" x2="78906" y2="49537"/>
                          <a14:foregroundMark x1="78906" y1="49537" x2="77552" y2="46574"/>
                          <a14:foregroundMark x1="77552" y1="46574" x2="77604" y2="46296"/>
                          <a14:foregroundMark x1="77604" y1="46111" x2="80156" y2="48148"/>
                          <a14:foregroundMark x1="80156" y1="48148" x2="82031" y2="51019"/>
                          <a14:foregroundMark x1="84635" y1="52130" x2="82083" y2="49537"/>
                          <a14:foregroundMark x1="82083" y1="49537" x2="81042" y2="47685"/>
                          <a14:foregroundMark x1="91302" y1="62222" x2="81302" y2="47500"/>
                          <a14:foregroundMark x1="81302" y1="47500" x2="78698" y2="44630"/>
                          <a14:foregroundMark x1="78438" y1="69167" x2="75417" y2="68889"/>
                          <a14:foregroundMark x1="75417" y1="68889" x2="72813" y2="69074"/>
                          <a14:foregroundMark x1="64010" y1="60093" x2="62604" y2="66204"/>
                          <a14:foregroundMark x1="62604" y1="66204" x2="62031" y2="67500"/>
                          <a14:foregroundMark x1="65365" y1="39444" x2="63177" y2="41296"/>
                          <a14:foregroundMark x1="63177" y1="41296" x2="63177" y2="41481"/>
                        </a14:backgroundRemoval>
                      </a14:imgEffect>
                    </a14:imgLayer>
                  </a14:imgProps>
                </a:ext>
              </a:extLst>
            </a:blip>
            <a:srcRect l="61375" t="31556" r="8094" b="28222"/>
            <a:stretch/>
          </p:blipFill>
          <p:spPr>
            <a:xfrm>
              <a:off x="11522084" y="-1706880"/>
              <a:ext cx="2392680" cy="8092441"/>
            </a:xfrm>
            <a:prstGeom prst="rect">
              <a:avLst/>
            </a:prstGeom>
          </p:spPr>
        </p:pic>
        <p:pic>
          <p:nvPicPr>
            <p:cNvPr id="6" name="Picture 5">
              <a:extLst>
                <a:ext uri="{FF2B5EF4-FFF2-40B4-BE49-F238E27FC236}">
                  <a16:creationId xmlns:a16="http://schemas.microsoft.com/office/drawing/2014/main" id="{C476BB21-170D-EE54-A2E7-8CC74824A6F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5556" b="71204" l="62031" r="91250">
                          <a14:foregroundMark x1="68698" y1="37130" x2="71302" y2="37407"/>
                          <a14:foregroundMark x1="71302" y1="37407" x2="73021" y2="39630"/>
                          <a14:foregroundMark x1="73021" y1="39630" x2="73177" y2="45278"/>
                          <a14:foregroundMark x1="73177" y1="45278" x2="73698" y2="46481"/>
                          <a14:foregroundMark x1="75313" y1="42593" x2="75885" y2="45093"/>
                          <a14:foregroundMark x1="75885" y1="45093" x2="77240" y2="47593"/>
                          <a14:foregroundMark x1="77240" y1="47593" x2="83542" y2="53056"/>
                          <a14:foregroundMark x1="84063" y1="52593" x2="88854" y2="61667"/>
                          <a14:foregroundMark x1="88229" y1="56944" x2="90156" y2="63148"/>
                          <a14:foregroundMark x1="90156" y1="63148" x2="90677" y2="63889"/>
                          <a14:foregroundMark x1="91302" y1="68241" x2="90365" y2="71204"/>
                          <a14:foregroundMark x1="71510" y1="68241" x2="69531" y2="62037"/>
                          <a14:foregroundMark x1="73438" y1="39167" x2="77344" y2="46111"/>
                          <a14:foregroundMark x1="81615" y1="51204" x2="78906" y2="49537"/>
                          <a14:foregroundMark x1="78906" y1="49537" x2="77552" y2="46574"/>
                          <a14:foregroundMark x1="77552" y1="46574" x2="77604" y2="46296"/>
                          <a14:foregroundMark x1="77604" y1="46111" x2="80156" y2="48148"/>
                          <a14:foregroundMark x1="80156" y1="48148" x2="82031" y2="51019"/>
                          <a14:foregroundMark x1="84635" y1="52130" x2="82083" y2="49537"/>
                          <a14:foregroundMark x1="82083" y1="49537" x2="81042" y2="47685"/>
                          <a14:foregroundMark x1="91302" y1="62222" x2="81302" y2="47500"/>
                          <a14:foregroundMark x1="81302" y1="47500" x2="78698" y2="44630"/>
                          <a14:foregroundMark x1="78438" y1="69167" x2="75417" y2="68889"/>
                          <a14:foregroundMark x1="75417" y1="68889" x2="72813" y2="69074"/>
                          <a14:foregroundMark x1="64010" y1="60093" x2="62604" y2="66204"/>
                          <a14:foregroundMark x1="62604" y1="66204" x2="62031" y2="67500"/>
                          <a14:foregroundMark x1="65365" y1="39444" x2="63177" y2="41296"/>
                          <a14:foregroundMark x1="63177" y1="41296" x2="63177" y2="41481"/>
                        </a14:backgroundRemoval>
                      </a14:imgEffect>
                    </a14:imgLayer>
                  </a14:imgProps>
                </a:ext>
              </a:extLst>
            </a:blip>
            <a:srcRect l="61375" t="31556" r="8094" b="28222"/>
            <a:stretch/>
          </p:blipFill>
          <p:spPr>
            <a:xfrm flipH="1">
              <a:off x="6032004" y="-1706880"/>
              <a:ext cx="5702796" cy="8092441"/>
            </a:xfrm>
            <a:prstGeom prst="rect">
              <a:avLst/>
            </a:prstGeom>
          </p:spPr>
        </p:pic>
        <p:grpSp>
          <p:nvGrpSpPr>
            <p:cNvPr id="7" name="Group 6">
              <a:extLst>
                <a:ext uri="{FF2B5EF4-FFF2-40B4-BE49-F238E27FC236}">
                  <a16:creationId xmlns:a16="http://schemas.microsoft.com/office/drawing/2014/main" id="{B99F1EEB-990E-24FC-BA13-57E293E948CD}"/>
                </a:ext>
              </a:extLst>
            </p:cNvPr>
            <p:cNvGrpSpPr>
              <a:grpSpLocks noChangeAspect="1"/>
            </p:cNvGrpSpPr>
            <p:nvPr/>
          </p:nvGrpSpPr>
          <p:grpSpPr>
            <a:xfrm>
              <a:off x="9501304" y="1854922"/>
              <a:ext cx="3065116" cy="4530639"/>
              <a:chOff x="3484151" y="-287812"/>
              <a:chExt cx="4834071" cy="7145383"/>
            </a:xfrm>
          </p:grpSpPr>
          <p:pic>
            <p:nvPicPr>
              <p:cNvPr id="9" name="Picture 8">
                <a:extLst>
                  <a:ext uri="{FF2B5EF4-FFF2-40B4-BE49-F238E27FC236}">
                    <a16:creationId xmlns:a16="http://schemas.microsoft.com/office/drawing/2014/main" id="{D53DF69F-0331-5E91-53B5-57D51271B17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48" b="90000" l="10000" r="90000">
                            <a14:foregroundMark x1="54571" y1="23148" x2="54571" y2="26111"/>
                            <a14:foregroundMark x1="41714" y1="8148" x2="59143" y2="10556"/>
                            <a14:foregroundMark x1="59143" y1="10556" x2="61714" y2="10370"/>
                            <a14:foregroundMark x1="48571" y1="5556" x2="60286" y2="3148"/>
                            <a14:foregroundMark x1="60286" y1="3148" x2="60571" y2="6111"/>
                            <a14:backgroundMark x1="34571" y1="37963" x2="81429" y2="55000"/>
                            <a14:backgroundMark x1="27429" y1="55556" x2="90857" y2="72037"/>
                            <a14:backgroundMark x1="90857" y1="72037" x2="90857" y2="71852"/>
                          </a14:backgroundRemoval>
                        </a14:imgEffect>
                      </a14:imgLayer>
                    </a14:imgProps>
                  </a:ext>
                </a:extLst>
              </a:blip>
              <a:stretch>
                <a:fillRect/>
              </a:stretch>
            </p:blipFill>
            <p:spPr>
              <a:xfrm rot="1750828">
                <a:off x="3484151" y="-287812"/>
                <a:ext cx="4444444" cy="6857143"/>
              </a:xfrm>
              <a:prstGeom prst="rect">
                <a:avLst/>
              </a:prstGeom>
            </p:spPr>
          </p:pic>
          <p:pic>
            <p:nvPicPr>
              <p:cNvPr id="10" name="Picture 9">
                <a:extLst>
                  <a:ext uri="{FF2B5EF4-FFF2-40B4-BE49-F238E27FC236}">
                    <a16:creationId xmlns:a16="http://schemas.microsoft.com/office/drawing/2014/main" id="{BE2B3362-313A-232D-1377-6A2F7F7DCC59}"/>
                  </a:ext>
                </a:extLst>
              </p:cNvPr>
              <p:cNvPicPr>
                <a:picLocks noChangeAspect="1"/>
              </p:cNvPicPr>
              <p:nvPr/>
            </p:nvPicPr>
            <p:blipFill>
              <a:blip r:embed="rId6">
                <a:extLst>
                  <a:ext uri="{BEBA8EAE-BF5A-486C-A8C5-ECC9F3942E4B}">
                    <a14:imgProps xmlns:a14="http://schemas.microsoft.com/office/drawing/2010/main">
                      <a14:imgLayer r:embed="rId5">
                        <a14:imgEffect>
                          <a14:backgroundRemoval t="10000" b="92037" l="10000" r="90000">
                            <a14:foregroundMark x1="43143" y1="92037" x2="43714" y2="89815"/>
                            <a14:backgroundMark x1="37429" y1="32407" x2="59143" y2="29444"/>
                            <a14:backgroundMark x1="59143" y1="29444" x2="77429" y2="30926"/>
                            <a14:backgroundMark x1="77429" y1="30926" x2="78286" y2="30926"/>
                          </a14:backgroundRemoval>
                        </a14:imgEffect>
                      </a14:imgLayer>
                    </a14:imgProps>
                  </a:ext>
                </a:extLst>
              </a:blip>
              <a:stretch>
                <a:fillRect/>
              </a:stretch>
            </p:blipFill>
            <p:spPr>
              <a:xfrm>
                <a:off x="3873778" y="428"/>
                <a:ext cx="4444444" cy="6857143"/>
              </a:xfrm>
              <a:prstGeom prst="rect">
                <a:avLst/>
              </a:prstGeom>
            </p:spPr>
          </p:pic>
          <p:pic>
            <p:nvPicPr>
              <p:cNvPr id="11" name="Picture 2" descr="Little boy pouring water from jar Royalty Free Vector Image">
                <a:extLst>
                  <a:ext uri="{FF2B5EF4-FFF2-40B4-BE49-F238E27FC236}">
                    <a16:creationId xmlns:a16="http://schemas.microsoft.com/office/drawing/2014/main" id="{2E7BE61A-411D-76BF-4695-C27D0E3F3729}"/>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54143" y1="33241" x2="60286" y2="31667"/>
                            <a14:foregroundMark x1="61571" y1="30370" x2="59571" y2="31481"/>
                            <a14:backgroundMark x1="43286" y1="30741" x2="94143" y2="14630"/>
                            <a14:backgroundMark x1="73143" y1="31481" x2="66143" y2="21389"/>
                            <a14:backgroundMark x1="60429" y1="23611" x2="26143" y2="24630"/>
                            <a14:backgroundMark x1="19143" y1="31481" x2="66286" y2="46481"/>
                            <a14:backgroundMark x1="66286" y1="46481" x2="76286" y2="46852"/>
                            <a14:backgroundMark x1="69000" y1="32778" x2="61857" y2="27870"/>
                            <a14:backgroundMark x1="57286" y1="29259" x2="38143" y2="32222"/>
                            <a14:backgroundMark x1="49571" y1="35000" x2="56571" y2="37778"/>
                          </a14:backgroundRemoval>
                        </a14:imgEffect>
                      </a14:imgLayer>
                    </a14:imgProps>
                  </a:ext>
                  <a:ext uri="{28A0092B-C50C-407E-A947-70E740481C1C}">
                    <a14:useLocalDpi xmlns:a14="http://schemas.microsoft.com/office/drawing/2010/main" val="0"/>
                  </a:ext>
                </a:extLst>
              </a:blip>
              <a:srcRect l="42821" t="26080" r="29374" b="61905"/>
              <a:stretch/>
            </p:blipFill>
            <p:spPr bwMode="auto">
              <a:xfrm rot="11889991">
                <a:off x="6087511" y="1921873"/>
                <a:ext cx="806197" cy="6884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ittle boy pouring water from jar Royalty Free Vector Image">
                <a:extLst>
                  <a:ext uri="{FF2B5EF4-FFF2-40B4-BE49-F238E27FC236}">
                    <a16:creationId xmlns:a16="http://schemas.microsoft.com/office/drawing/2014/main" id="{6E5DAFC3-6663-AAF9-D81A-CEEA308EBC85}"/>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32016" y1="47781" x2="32857" y2="47963"/>
                            <a14:backgroundMark x1="38714" y1="40741" x2="50714" y2="22870"/>
                            <a14:backgroundMark x1="50714" y1="22870" x2="50714" y2="22870"/>
                            <a14:backgroundMark x1="34000" y1="20833" x2="65429" y2="25463"/>
                            <a14:backgroundMark x1="31571" y1="15370" x2="53714" y2="21667"/>
                            <a14:backgroundMark x1="53714" y1="21667" x2="77571" y2="34259"/>
                            <a14:backgroundMark x1="77571" y1="34259" x2="77857" y2="34259"/>
                            <a14:backgroundMark x1="53857" y1="35185" x2="57714" y2="49074"/>
                            <a14:backgroundMark x1="44429" y1="47037" x2="69000" y2="43519"/>
                            <a14:backgroundMark x1="69000" y1="43519" x2="84714" y2="46759"/>
                            <a14:backgroundMark x1="84714" y1="46759" x2="84857" y2="46759"/>
                            <a14:backgroundMark x1="49143" y1="39167" x2="44429" y2="39259"/>
                            <a14:backgroundMark x1="26571" y1="55648" x2="61429" y2="59815"/>
                            <a14:backgroundMark x1="55714" y1="52500" x2="59857" y2="69907"/>
                            <a14:backgroundMark x1="35429" y1="49907" x2="36000" y2="52130"/>
                            <a14:backgroundMark x1="39286" y1="51481" x2="37714" y2="52778"/>
                            <a14:backgroundMark x1="35143" y1="48333" x2="35286" y2="49352"/>
                            <a14:backgroundMark x1="21714" y1="59444" x2="21714" y2="59444"/>
                          </a14:backgroundRemoval>
                        </a14:imgEffect>
                      </a14:imgLayer>
                    </a14:imgProps>
                  </a:ext>
                  <a:ext uri="{28A0092B-C50C-407E-A947-70E740481C1C}">
                    <a14:useLocalDpi xmlns:a14="http://schemas.microsoft.com/office/drawing/2010/main" val="0"/>
                  </a:ext>
                </a:extLst>
              </a:blip>
              <a:srcRect t="26667" r="61679" b="47253"/>
              <a:stretch/>
            </p:blipFill>
            <p:spPr bwMode="auto">
              <a:xfrm rot="16779397">
                <a:off x="4114456" y="2246457"/>
                <a:ext cx="1703334" cy="178860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Little boy pouring water from jar Royalty Free Vector Image">
              <a:extLst>
                <a:ext uri="{FF2B5EF4-FFF2-40B4-BE49-F238E27FC236}">
                  <a16:creationId xmlns:a16="http://schemas.microsoft.com/office/drawing/2014/main" id="{ED6155E8-77F2-B27D-9B15-91BF91A604E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1134" y="1500042"/>
              <a:ext cx="2682528" cy="4138758"/>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p:cNvSpPr/>
          <p:nvPr/>
        </p:nvSpPr>
        <p:spPr>
          <a:xfrm>
            <a:off x="52245" y="97653"/>
            <a:ext cx="3408690" cy="584775"/>
          </a:xfrm>
          <a:prstGeom prst="rect">
            <a:avLst/>
          </a:prstGeom>
          <a:noFill/>
        </p:spPr>
        <p:txBody>
          <a:bodyPr wrap="none" lIns="91440" tIns="45720" rIns="91440" bIns="45720">
            <a:spAutoFit/>
          </a:bodyPr>
          <a:lstStyle/>
          <a:p>
            <a:pPr algn="ctr"/>
            <a:r>
              <a:rPr lang="en-US" sz="3200" b="0" cap="none" spc="0" dirty="0">
                <a:ln w="0"/>
                <a:solidFill>
                  <a:srgbClr val="FF0000"/>
                </a:solidFill>
                <a:effectLst>
                  <a:outerShdw blurRad="38100" dist="19050" dir="2700000" algn="tl" rotWithShape="0">
                    <a:schemeClr val="dk1">
                      <a:alpha val="40000"/>
                    </a:schemeClr>
                  </a:outerShdw>
                </a:effectLst>
              </a:rPr>
              <a:t>Filtering the signals</a:t>
            </a:r>
          </a:p>
        </p:txBody>
      </p:sp>
    </p:spTree>
    <p:extLst>
      <p:ext uri="{BB962C8B-B14F-4D97-AF65-F5344CB8AC3E}">
        <p14:creationId xmlns:p14="http://schemas.microsoft.com/office/powerpoint/2010/main" val="2823260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No photo description available."/>
          <p:cNvPicPr>
            <a:picLocks noChangeAspect="1" noChangeArrowheads="1"/>
          </p:cNvPicPr>
          <p:nvPr/>
        </p:nvPicPr>
        <p:blipFill rotWithShape="1">
          <a:blip r:embed="rId2">
            <a:extLst>
              <a:ext uri="{28A0092B-C50C-407E-A947-70E740481C1C}">
                <a14:useLocalDpi xmlns:a14="http://schemas.microsoft.com/office/drawing/2010/main" val="0"/>
              </a:ext>
            </a:extLst>
          </a:blip>
          <a:srcRect l="60943" r="8384" b="20112"/>
          <a:stretch/>
        </p:blipFill>
        <p:spPr bwMode="auto">
          <a:xfrm>
            <a:off x="491319" y="726852"/>
            <a:ext cx="1555845" cy="24394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No photo description available."/>
          <p:cNvPicPr>
            <a:picLocks noChangeAspect="1" noChangeArrowheads="1"/>
          </p:cNvPicPr>
          <p:nvPr/>
        </p:nvPicPr>
        <p:blipFill rotWithShape="1">
          <a:blip r:embed="rId2">
            <a:extLst>
              <a:ext uri="{28A0092B-C50C-407E-A947-70E740481C1C}">
                <a14:useLocalDpi xmlns:a14="http://schemas.microsoft.com/office/drawing/2010/main" val="0"/>
              </a:ext>
            </a:extLst>
          </a:blip>
          <a:srcRect l="9686" r="40134" b="19666"/>
          <a:stretch/>
        </p:blipFill>
        <p:spPr bwMode="auto">
          <a:xfrm>
            <a:off x="2917205" y="713204"/>
            <a:ext cx="2545309" cy="24530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Welcoming Autistic People in our Churches and Communities"/>
          <p:cNvPicPr>
            <a:picLocks noChangeAspect="1" noChangeArrowheads="1"/>
          </p:cNvPicPr>
          <p:nvPr/>
        </p:nvPicPr>
        <p:blipFill rotWithShape="1">
          <a:blip r:embed="rId3">
            <a:extLst>
              <a:ext uri="{28A0092B-C50C-407E-A947-70E740481C1C}">
                <a14:useLocalDpi xmlns:a14="http://schemas.microsoft.com/office/drawing/2010/main" val="0"/>
              </a:ext>
            </a:extLst>
          </a:blip>
          <a:srcRect l="6842" r="47275"/>
          <a:stretch/>
        </p:blipFill>
        <p:spPr bwMode="auto">
          <a:xfrm>
            <a:off x="504967" y="3638011"/>
            <a:ext cx="2255102" cy="19604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Welcoming Autistic People in our Churches and Communities"/>
          <p:cNvPicPr>
            <a:picLocks noChangeAspect="1" noChangeArrowheads="1"/>
          </p:cNvPicPr>
          <p:nvPr/>
        </p:nvPicPr>
        <p:blipFill rotWithShape="1">
          <a:blip r:embed="rId3">
            <a:extLst>
              <a:ext uri="{28A0092B-C50C-407E-A947-70E740481C1C}">
                <a14:useLocalDpi xmlns:a14="http://schemas.microsoft.com/office/drawing/2010/main" val="0"/>
              </a:ext>
            </a:extLst>
          </a:blip>
          <a:srcRect l="52725"/>
          <a:stretch/>
        </p:blipFill>
        <p:spPr bwMode="auto">
          <a:xfrm>
            <a:off x="2920619" y="3580552"/>
            <a:ext cx="2545309" cy="21475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ost Autistic People Have Normal Brain Anatomy | Discover Magazine"/>
          <p:cNvPicPr>
            <a:picLocks noChangeAspect="1" noChangeArrowheads="1"/>
          </p:cNvPicPr>
          <p:nvPr/>
        </p:nvPicPr>
        <p:blipFill rotWithShape="1">
          <a:blip r:embed="rId4">
            <a:extLst>
              <a:ext uri="{28A0092B-C50C-407E-A947-70E740481C1C}">
                <a14:useLocalDpi xmlns:a14="http://schemas.microsoft.com/office/drawing/2010/main" val="0"/>
              </a:ext>
            </a:extLst>
          </a:blip>
          <a:srcRect l="2253"/>
          <a:stretch/>
        </p:blipFill>
        <p:spPr bwMode="auto">
          <a:xfrm>
            <a:off x="6094941" y="113734"/>
            <a:ext cx="6033370" cy="38577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oser to a Cause - TMC New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6018" y="4104627"/>
            <a:ext cx="3760424" cy="2403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925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2291D2-240E-1E1B-4FD8-0A8DA0C95752}"/>
              </a:ext>
            </a:extLst>
          </p:cNvPr>
          <p:cNvSpPr txBox="1"/>
          <p:nvPr/>
        </p:nvSpPr>
        <p:spPr>
          <a:xfrm>
            <a:off x="486945" y="423939"/>
            <a:ext cx="473891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ea typeface="Calibri"/>
                <a:cs typeface="Calibri"/>
              </a:rPr>
              <a:t>Joseph McLaughlin</a:t>
            </a:r>
          </a:p>
        </p:txBody>
      </p:sp>
      <p:sp>
        <p:nvSpPr>
          <p:cNvPr id="3" name="TextBox 2">
            <a:extLst>
              <a:ext uri="{FF2B5EF4-FFF2-40B4-BE49-F238E27FC236}">
                <a16:creationId xmlns:a16="http://schemas.microsoft.com/office/drawing/2014/main" id="{1139B117-E088-5E7A-7B41-5E134BBC7A61}"/>
              </a:ext>
            </a:extLst>
          </p:cNvPr>
          <p:cNvSpPr txBox="1"/>
          <p:nvPr/>
        </p:nvSpPr>
        <p:spPr>
          <a:xfrm>
            <a:off x="294258" y="992610"/>
            <a:ext cx="54292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As an infant – hydrocephalus - water on the brain</a:t>
            </a:r>
            <a:endParaRPr lang="en-US" dirty="0"/>
          </a:p>
        </p:txBody>
      </p:sp>
      <p:sp>
        <p:nvSpPr>
          <p:cNvPr id="4" name="TextBox 3">
            <a:extLst>
              <a:ext uri="{FF2B5EF4-FFF2-40B4-BE49-F238E27FC236}">
                <a16:creationId xmlns:a16="http://schemas.microsoft.com/office/drawing/2014/main" id="{BF8F3118-1B0A-0ACA-9322-1036ABADF694}"/>
              </a:ext>
            </a:extLst>
          </p:cNvPr>
          <p:cNvSpPr txBox="1"/>
          <p:nvPr/>
        </p:nvSpPr>
        <p:spPr>
          <a:xfrm>
            <a:off x="293328" y="1665672"/>
            <a:ext cx="53149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Autism had just been separated from Schizophrenia</a:t>
            </a:r>
            <a:endParaRPr lang="en-US" dirty="0"/>
          </a:p>
        </p:txBody>
      </p:sp>
      <p:sp>
        <p:nvSpPr>
          <p:cNvPr id="5" name="TextBox 4">
            <a:extLst>
              <a:ext uri="{FF2B5EF4-FFF2-40B4-BE49-F238E27FC236}">
                <a16:creationId xmlns:a16="http://schemas.microsoft.com/office/drawing/2014/main" id="{1E6C5339-8984-5887-EF7E-413D413C4ADE}"/>
              </a:ext>
            </a:extLst>
          </p:cNvPr>
          <p:cNvSpPr txBox="1"/>
          <p:nvPr/>
        </p:nvSpPr>
        <p:spPr>
          <a:xfrm>
            <a:off x="293328" y="2285224"/>
            <a:ext cx="67646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typically, only diagnosed in school age adolescents</a:t>
            </a:r>
          </a:p>
          <a:p>
            <a:r>
              <a:rPr lang="en-US" dirty="0">
                <a:ea typeface="Calibri"/>
                <a:cs typeface="Calibri"/>
              </a:rPr>
              <a:t>Usually ANY other condition was tagged before being labeled autistic</a:t>
            </a:r>
            <a:endParaRPr lang="en-US" dirty="0"/>
          </a:p>
        </p:txBody>
      </p:sp>
      <p:sp>
        <p:nvSpPr>
          <p:cNvPr id="6" name="TextBox 5">
            <a:extLst>
              <a:ext uri="{FF2B5EF4-FFF2-40B4-BE49-F238E27FC236}">
                <a16:creationId xmlns:a16="http://schemas.microsoft.com/office/drawing/2014/main" id="{1344A5C1-0F31-6EB4-933D-F6592016BD01}"/>
              </a:ext>
            </a:extLst>
          </p:cNvPr>
          <p:cNvSpPr txBox="1"/>
          <p:nvPr/>
        </p:nvSpPr>
        <p:spPr>
          <a:xfrm>
            <a:off x="197076" y="3190220"/>
            <a:ext cx="641032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Undiagnosed autistic adults were:</a:t>
            </a:r>
          </a:p>
          <a:p>
            <a:pPr marL="742950" lvl="1" indent="-285750">
              <a:buFont typeface="Arial"/>
              <a:buChar char="•"/>
            </a:pPr>
            <a:r>
              <a:rPr lang="en-US" dirty="0">
                <a:ea typeface="Calibri"/>
                <a:cs typeface="Calibri"/>
              </a:rPr>
              <a:t>Leaders and innovators in the field</a:t>
            </a:r>
          </a:p>
          <a:p>
            <a:pPr marL="742950" lvl="1" indent="-285750">
              <a:buFont typeface="Arial"/>
              <a:buChar char="•"/>
            </a:pPr>
            <a:r>
              <a:rPr lang="en-US" dirty="0">
                <a:ea typeface="Calibri"/>
                <a:cs typeface="Calibri"/>
              </a:rPr>
              <a:t>Nerds who stayed at their desk</a:t>
            </a:r>
          </a:p>
          <a:p>
            <a:pPr marL="742950" lvl="1" indent="-285750">
              <a:buFont typeface="Arial"/>
              <a:buChar char="•"/>
            </a:pPr>
            <a:r>
              <a:rPr lang="en-US" b="1" dirty="0">
                <a:ea typeface="Calibri"/>
                <a:cs typeface="Calibri"/>
              </a:rPr>
              <a:t>People who refuse to follow the program</a:t>
            </a:r>
          </a:p>
          <a:p>
            <a:pPr marL="742950" lvl="1" indent="-285750">
              <a:buFont typeface="Arial"/>
              <a:buChar char="•"/>
            </a:pPr>
            <a:r>
              <a:rPr lang="en-US" dirty="0">
                <a:ea typeface="Calibri"/>
                <a:cs typeface="Calibri"/>
              </a:rPr>
              <a:t>Institutionalized</a:t>
            </a:r>
          </a:p>
          <a:p>
            <a:pPr marL="742950" lvl="1" indent="-285750">
              <a:buFont typeface="Arial"/>
              <a:buChar char="•"/>
            </a:pPr>
            <a:r>
              <a:rPr lang="en-US" dirty="0">
                <a:ea typeface="Calibri"/>
                <a:cs typeface="Calibri"/>
              </a:rPr>
              <a:t>Hot heads that no one wanted around</a:t>
            </a:r>
          </a:p>
          <a:p>
            <a:pPr marL="742950" lvl="1" indent="-285750">
              <a:buFont typeface="Arial"/>
              <a:buChar char="•"/>
            </a:pPr>
            <a:r>
              <a:rPr lang="en-US" dirty="0">
                <a:ea typeface="Calibri"/>
                <a:cs typeface="Calibri"/>
              </a:rPr>
              <a:t>Still treated as schizophrenia or some other mental disease</a:t>
            </a:r>
          </a:p>
          <a:p>
            <a:pPr marL="742950" lvl="1" indent="-285750">
              <a:buFont typeface="Arial"/>
              <a:buChar char="•"/>
            </a:pPr>
            <a:r>
              <a:rPr lang="en-US" dirty="0">
                <a:ea typeface="Calibri"/>
                <a:cs typeface="Calibri"/>
              </a:rPr>
              <a:t>End up with poor/illegal/addictive coping mechanisms</a:t>
            </a:r>
          </a:p>
          <a:p>
            <a:pPr marL="742950" lvl="1" indent="-285750">
              <a:buFont typeface="Arial"/>
              <a:buChar char="•"/>
            </a:pPr>
            <a:r>
              <a:rPr lang="en-US" dirty="0">
                <a:ea typeface="Calibri"/>
                <a:cs typeface="Calibri"/>
              </a:rPr>
              <a:t>“loser”</a:t>
            </a:r>
          </a:p>
          <a:p>
            <a:endParaRPr lang="en-US" dirty="0">
              <a:ea typeface="Calibri"/>
              <a:cs typeface="Calibri"/>
            </a:endParaRPr>
          </a:p>
          <a:p>
            <a:endParaRPr lang="en-US" dirty="0">
              <a:ea typeface="Calibri"/>
              <a:cs typeface="Calibri"/>
            </a:endParaRPr>
          </a:p>
          <a:p>
            <a:r>
              <a:rPr lang="en-US" dirty="0">
                <a:ea typeface="Calibri"/>
                <a:cs typeface="Calibri"/>
              </a:rPr>
              <a:t>We all have some of those people. This IS my family tree.</a:t>
            </a:r>
          </a:p>
        </p:txBody>
      </p:sp>
      <p:cxnSp>
        <p:nvCxnSpPr>
          <p:cNvPr id="11" name="Straight Arrow Connector 10">
            <a:extLst>
              <a:ext uri="{FF2B5EF4-FFF2-40B4-BE49-F238E27FC236}">
                <a16:creationId xmlns:a16="http://schemas.microsoft.com/office/drawing/2014/main" id="{33F1BE53-CB6E-39B2-0E4A-60CAF89358E4}"/>
              </a:ext>
            </a:extLst>
          </p:cNvPr>
          <p:cNvCxnSpPr/>
          <p:nvPr/>
        </p:nvCxnSpPr>
        <p:spPr>
          <a:xfrm flipH="1">
            <a:off x="6943725" y="609600"/>
            <a:ext cx="114300" cy="5715000"/>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A8AEB66-4632-0EA3-6F13-7907E9B3BB9A}"/>
              </a:ext>
            </a:extLst>
          </p:cNvPr>
          <p:cNvPicPr>
            <a:picLocks noChangeAspect="1"/>
          </p:cNvPicPr>
          <p:nvPr/>
        </p:nvPicPr>
        <p:blipFill>
          <a:blip r:embed="rId2"/>
          <a:stretch>
            <a:fillRect/>
          </a:stretch>
        </p:blipFill>
        <p:spPr>
          <a:xfrm>
            <a:off x="7298096" y="1054461"/>
            <a:ext cx="4305965" cy="4271518"/>
          </a:xfrm>
          <a:prstGeom prst="rect">
            <a:avLst/>
          </a:prstGeom>
        </p:spPr>
      </p:pic>
    </p:spTree>
    <p:extLst>
      <p:ext uri="{BB962C8B-B14F-4D97-AF65-F5344CB8AC3E}">
        <p14:creationId xmlns:p14="http://schemas.microsoft.com/office/powerpoint/2010/main" val="3829994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descr="What is Cyber Security?"/>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37000" contrast="-43000"/>
                    </a14:imgEffect>
                  </a14:imgLayer>
                </a14:imgProps>
              </a:ext>
              <a:ext uri="{28A0092B-C50C-407E-A947-70E740481C1C}">
                <a14:useLocalDpi xmlns:a14="http://schemas.microsoft.com/office/drawing/2010/main" val="0"/>
              </a:ext>
            </a:extLst>
          </a:blip>
          <a:srcRect/>
          <a:stretch>
            <a:fillRect/>
          </a:stretch>
        </p:blipFill>
        <p:spPr bwMode="auto">
          <a:xfrm>
            <a:off x="34290" y="49932"/>
            <a:ext cx="12123420" cy="68675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4"/>
          <a:srcRect t="17820" r="1685" b="5840"/>
          <a:stretch/>
        </p:blipFill>
        <p:spPr>
          <a:xfrm>
            <a:off x="1246085" y="2483109"/>
            <a:ext cx="9486900" cy="4446373"/>
          </a:xfrm>
          <a:prstGeom prst="ellipse">
            <a:avLst/>
          </a:prstGeom>
          <a:ln>
            <a:noFill/>
          </a:ln>
          <a:effectLst>
            <a:softEdge rad="112500"/>
          </a:effectLst>
        </p:spPr>
      </p:pic>
      <p:pic>
        <p:nvPicPr>
          <p:cNvPr id="2" name="Picture 1"/>
          <p:cNvPicPr>
            <a:picLocks noChangeAspect="1"/>
          </p:cNvPicPr>
          <p:nvPr/>
        </p:nvPicPr>
        <p:blipFill rotWithShape="1">
          <a:blip r:embed="rId5"/>
          <a:srcRect l="10402" t="19051" b="21430"/>
          <a:stretch/>
        </p:blipFill>
        <p:spPr>
          <a:xfrm>
            <a:off x="2521701" y="2445701"/>
            <a:ext cx="6827987" cy="4527101"/>
          </a:xfrm>
          <a:prstGeom prst="rect">
            <a:avLst/>
          </a:prstGeom>
        </p:spPr>
      </p:pic>
      <p:sp>
        <p:nvSpPr>
          <p:cNvPr id="3" name="TextBox 2"/>
          <p:cNvSpPr txBox="1"/>
          <p:nvPr/>
        </p:nvSpPr>
        <p:spPr>
          <a:xfrm rot="20584098">
            <a:off x="1781015" y="3831667"/>
            <a:ext cx="996145" cy="646331"/>
          </a:xfrm>
          <a:prstGeom prst="rect">
            <a:avLst/>
          </a:prstGeom>
          <a:noFill/>
        </p:spPr>
        <p:txBody>
          <a:bodyPr wrap="square" rtlCol="0">
            <a:spAutoFit/>
          </a:bodyPr>
          <a:lstStyle/>
          <a:p>
            <a:r>
              <a:rPr lang="en-US" dirty="0"/>
              <a:t>HR </a:t>
            </a:r>
            <a:r>
              <a:rPr lang="en-US" dirty="0" err="1"/>
              <a:t>Pufnstuf</a:t>
            </a:r>
            <a:endParaRPr lang="en-US" dirty="0"/>
          </a:p>
        </p:txBody>
      </p:sp>
      <p:sp>
        <p:nvSpPr>
          <p:cNvPr id="4" name="TextBox 3"/>
          <p:cNvSpPr txBox="1"/>
          <p:nvPr/>
        </p:nvSpPr>
        <p:spPr>
          <a:xfrm rot="2137816">
            <a:off x="8186984" y="3461115"/>
            <a:ext cx="3111381" cy="646331"/>
          </a:xfrm>
          <a:prstGeom prst="rect">
            <a:avLst/>
          </a:prstGeom>
          <a:noFill/>
        </p:spPr>
        <p:txBody>
          <a:bodyPr wrap="square" rtlCol="0">
            <a:spAutoFit/>
          </a:bodyPr>
          <a:lstStyle/>
          <a:p>
            <a:r>
              <a:rPr lang="en-US" dirty="0"/>
              <a:t>Ugarit influence in ancient Mesopotamia </a:t>
            </a:r>
          </a:p>
        </p:txBody>
      </p:sp>
      <p:sp>
        <p:nvSpPr>
          <p:cNvPr id="5" name="Rectangle 4"/>
          <p:cNvSpPr/>
          <p:nvPr/>
        </p:nvSpPr>
        <p:spPr>
          <a:xfrm>
            <a:off x="9159240" y="5373578"/>
            <a:ext cx="1247899" cy="646331"/>
          </a:xfrm>
          <a:prstGeom prst="rect">
            <a:avLst/>
          </a:prstGeom>
        </p:spPr>
        <p:txBody>
          <a:bodyPr wrap="square" lIns="91440" tIns="45720" rIns="91440" bIns="45720" anchor="t">
            <a:spAutoFit/>
          </a:bodyPr>
          <a:lstStyle/>
          <a:p>
            <a:r>
              <a:rPr lang="en-US" dirty="0"/>
              <a:t>Mixolydian vs Locrian </a:t>
            </a:r>
            <a:endParaRPr lang="en-US" b="0" i="0" dirty="0">
              <a:effectLst/>
              <a:latin typeface="Linux Libertine"/>
            </a:endParaRPr>
          </a:p>
        </p:txBody>
      </p:sp>
      <p:pic>
        <p:nvPicPr>
          <p:cNvPr id="11" name="Picture 10"/>
          <p:cNvPicPr>
            <a:picLocks noChangeAspect="1"/>
          </p:cNvPicPr>
          <p:nvPr/>
        </p:nvPicPr>
        <p:blipFill rotWithShape="1">
          <a:blip r:embed="rId6">
            <a:clrChange>
              <a:clrFrom>
                <a:srgbClr val="FFFFFF"/>
              </a:clrFrom>
              <a:clrTo>
                <a:srgbClr val="FFFFFF">
                  <a:alpha val="0"/>
                </a:srgbClr>
              </a:clrTo>
            </a:clrChange>
          </a:blip>
          <a:srcRect l="26803" t="40567" r="64030" b="51726"/>
          <a:stretch/>
        </p:blipFill>
        <p:spPr>
          <a:xfrm rot="2986352">
            <a:off x="1337760" y="4903519"/>
            <a:ext cx="1767655" cy="806974"/>
          </a:xfrm>
          <a:prstGeom prst="rect">
            <a:avLst/>
          </a:prstGeom>
        </p:spPr>
      </p:pic>
      <p:sp>
        <p:nvSpPr>
          <p:cNvPr id="14" name="TextBox 13"/>
          <p:cNvSpPr txBox="1"/>
          <p:nvPr/>
        </p:nvSpPr>
        <p:spPr>
          <a:xfrm rot="732909">
            <a:off x="665898" y="1191284"/>
            <a:ext cx="3111381" cy="369332"/>
          </a:xfrm>
          <a:prstGeom prst="rect">
            <a:avLst/>
          </a:prstGeom>
          <a:noFill/>
        </p:spPr>
        <p:txBody>
          <a:bodyPr wrap="square" rtlCol="0">
            <a:spAutoFit/>
          </a:bodyPr>
          <a:lstStyle/>
          <a:p>
            <a:r>
              <a:rPr lang="en-US" dirty="0"/>
              <a:t>Metallica vs Chopin</a:t>
            </a:r>
          </a:p>
        </p:txBody>
      </p:sp>
      <p:sp>
        <p:nvSpPr>
          <p:cNvPr id="15" name="TextBox 14"/>
          <p:cNvSpPr txBox="1"/>
          <p:nvPr/>
        </p:nvSpPr>
        <p:spPr>
          <a:xfrm rot="20321606">
            <a:off x="4666400" y="1081855"/>
            <a:ext cx="3111381" cy="369332"/>
          </a:xfrm>
          <a:prstGeom prst="rect">
            <a:avLst/>
          </a:prstGeom>
          <a:noFill/>
        </p:spPr>
        <p:txBody>
          <a:bodyPr wrap="square" rtlCol="0">
            <a:spAutoFit/>
          </a:bodyPr>
          <a:lstStyle/>
          <a:p>
            <a:r>
              <a:rPr lang="en-US" dirty="0"/>
              <a:t>Don’t forget your towel</a:t>
            </a:r>
          </a:p>
        </p:txBody>
      </p:sp>
      <p:sp>
        <p:nvSpPr>
          <p:cNvPr id="16" name="TextBox 15"/>
          <p:cNvSpPr txBox="1"/>
          <p:nvPr/>
        </p:nvSpPr>
        <p:spPr>
          <a:xfrm rot="1193535">
            <a:off x="8781200" y="681640"/>
            <a:ext cx="3111381" cy="369332"/>
          </a:xfrm>
          <a:prstGeom prst="rect">
            <a:avLst/>
          </a:prstGeom>
          <a:noFill/>
        </p:spPr>
        <p:txBody>
          <a:bodyPr wrap="square" rtlCol="0">
            <a:spAutoFit/>
          </a:bodyPr>
          <a:lstStyle/>
          <a:p>
            <a:r>
              <a:rPr lang="en-US" dirty="0"/>
              <a:t>Like tears in the rain</a:t>
            </a:r>
          </a:p>
        </p:txBody>
      </p:sp>
      <p:sp>
        <p:nvSpPr>
          <p:cNvPr id="17" name="TextBox 16"/>
          <p:cNvSpPr txBox="1"/>
          <p:nvPr/>
        </p:nvSpPr>
        <p:spPr>
          <a:xfrm rot="1193535">
            <a:off x="537251" y="5939853"/>
            <a:ext cx="1983607" cy="369332"/>
          </a:xfrm>
          <a:prstGeom prst="rect">
            <a:avLst/>
          </a:prstGeom>
          <a:noFill/>
        </p:spPr>
        <p:txBody>
          <a:bodyPr wrap="square" rtlCol="0">
            <a:spAutoFit/>
          </a:bodyPr>
          <a:lstStyle/>
          <a:p>
            <a:r>
              <a:rPr lang="en-US" dirty="0" err="1"/>
              <a:t>Milli</a:t>
            </a:r>
            <a:r>
              <a:rPr lang="en-US" dirty="0"/>
              <a:t> </a:t>
            </a:r>
            <a:r>
              <a:rPr lang="en-US" dirty="0" err="1"/>
              <a:t>Vanilli</a:t>
            </a:r>
            <a:endParaRPr lang="en-US" dirty="0"/>
          </a:p>
        </p:txBody>
      </p:sp>
    </p:spTree>
    <p:extLst>
      <p:ext uri="{BB962C8B-B14F-4D97-AF65-F5344CB8AC3E}">
        <p14:creationId xmlns:p14="http://schemas.microsoft.com/office/powerpoint/2010/main" val="886363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7700" y="838200"/>
            <a:ext cx="11163300" cy="5262979"/>
          </a:xfrm>
          <a:prstGeom prst="rect">
            <a:avLst/>
          </a:prstGeom>
          <a:noFill/>
        </p:spPr>
        <p:txBody>
          <a:bodyPr wrap="square" rtlCol="0">
            <a:spAutoFit/>
          </a:bodyPr>
          <a:lstStyle/>
          <a:p>
            <a:r>
              <a:rPr lang="en-US" sz="4800" dirty="0"/>
              <a:t>Literally speaking, this is programming.</a:t>
            </a:r>
          </a:p>
          <a:p>
            <a:endParaRPr lang="en-US" sz="4800" dirty="0"/>
          </a:p>
          <a:p>
            <a:r>
              <a:rPr lang="en-US" sz="4800" dirty="0"/>
              <a:t>It is not “conditional” or “chemical”.</a:t>
            </a:r>
          </a:p>
          <a:p>
            <a:r>
              <a:rPr lang="en-US" sz="4800" dirty="0"/>
              <a:t>It is not “Learned behavior”. </a:t>
            </a:r>
          </a:p>
          <a:p>
            <a:r>
              <a:rPr lang="en-US" sz="4800" dirty="0"/>
              <a:t>You cannot “</a:t>
            </a:r>
            <a:r>
              <a:rPr lang="en-US" sz="4800" dirty="0" err="1"/>
              <a:t>unautism</a:t>
            </a:r>
            <a:r>
              <a:rPr lang="en-US" sz="4800" dirty="0"/>
              <a:t>” someone.</a:t>
            </a:r>
          </a:p>
          <a:p>
            <a:endParaRPr lang="en-US" sz="4800" dirty="0"/>
          </a:p>
          <a:p>
            <a:r>
              <a:rPr lang="en-US" sz="4800" dirty="0"/>
              <a:t>It is not a “deficit”, it is “different”.</a:t>
            </a:r>
          </a:p>
        </p:txBody>
      </p:sp>
    </p:spTree>
    <p:extLst>
      <p:ext uri="{BB962C8B-B14F-4D97-AF65-F5344CB8AC3E}">
        <p14:creationId xmlns:p14="http://schemas.microsoft.com/office/powerpoint/2010/main" val="2486506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312F8C-3BF6-31AC-AD44-EA6242EACE3F}"/>
              </a:ext>
            </a:extLst>
          </p:cNvPr>
          <p:cNvSpPr txBox="1"/>
          <p:nvPr/>
        </p:nvSpPr>
        <p:spPr>
          <a:xfrm>
            <a:off x="2199479" y="1902624"/>
            <a:ext cx="7913913"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600" dirty="0">
                <a:ea typeface="Calibri"/>
                <a:cs typeface="Calibri"/>
              </a:rPr>
              <a:t>Meltdowns/overloads</a:t>
            </a:r>
            <a:endParaRPr lang="en-US" sz="6600" dirty="0" err="1"/>
          </a:p>
        </p:txBody>
      </p:sp>
    </p:spTree>
    <p:extLst>
      <p:ext uri="{BB962C8B-B14F-4D97-AF65-F5344CB8AC3E}">
        <p14:creationId xmlns:p14="http://schemas.microsoft.com/office/powerpoint/2010/main" val="3667022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4480" y="223520"/>
            <a:ext cx="11623040" cy="4832092"/>
          </a:xfrm>
          <a:prstGeom prst="rect">
            <a:avLst/>
          </a:prstGeom>
          <a:noFill/>
        </p:spPr>
        <p:txBody>
          <a:bodyPr wrap="square" lIns="91440" tIns="45720" rIns="91440" bIns="45720" rtlCol="0" anchor="t">
            <a:spAutoFit/>
          </a:bodyPr>
          <a:lstStyle/>
          <a:p>
            <a:r>
              <a:rPr lang="en-US" sz="2800" dirty="0"/>
              <a:t>A “Meltdown” is the brain’s response to being overloaded.</a:t>
            </a:r>
          </a:p>
          <a:p>
            <a:endParaRPr lang="en-US" sz="2800" dirty="0"/>
          </a:p>
          <a:p>
            <a:pPr marL="457200" indent="-457200">
              <a:buFont typeface="Arial" panose="020B0604020202020204" pitchFamily="34" charset="0"/>
              <a:buChar char="•"/>
            </a:pPr>
            <a:r>
              <a:rPr lang="en-US" sz="2800" dirty="0"/>
              <a:t>Less “temper tantrums” and more "blown fuse"</a:t>
            </a:r>
            <a:endParaRPr lang="en-US" sz="2800" dirty="0">
              <a:ea typeface="Calibri"/>
              <a:cs typeface="Calibri"/>
            </a:endParaRPr>
          </a:p>
          <a:p>
            <a:pPr marL="457200" indent="-457200">
              <a:buFont typeface="Arial" panose="020B0604020202020204" pitchFamily="34" charset="0"/>
              <a:buChar char="•"/>
            </a:pPr>
            <a:r>
              <a:rPr lang="en-US" sz="2800" dirty="0"/>
              <a:t>--&gt; defense mode: </a:t>
            </a:r>
            <a:endParaRPr lang="en-US" sz="2800" dirty="0">
              <a:ea typeface="Calibri"/>
              <a:cs typeface="Calibri"/>
            </a:endParaRPr>
          </a:p>
          <a:p>
            <a:r>
              <a:rPr lang="en-US" sz="2800" dirty="0"/>
              <a:t>              -</a:t>
            </a:r>
            <a:r>
              <a:rPr lang="en-US" sz="2000" dirty="0"/>
              <a:t> Think “Triggered into fight or flight” mode.</a:t>
            </a:r>
          </a:p>
          <a:p>
            <a:pPr marL="457200" indent="-457200">
              <a:buFont typeface="Arial" panose="020B0604020202020204" pitchFamily="34" charset="0"/>
              <a:buChar char="•"/>
            </a:pPr>
            <a:r>
              <a:rPr lang="en-US" sz="2800" dirty="0"/>
              <a:t>Temper tantrums/anger/anxiety can lead to a melt down, but not reverse</a:t>
            </a:r>
          </a:p>
          <a:p>
            <a:pPr lvl="2"/>
            <a:r>
              <a:rPr lang="en-US" sz="2800" dirty="0">
                <a:ea typeface="Calibri" panose="020F0502020204030204"/>
                <a:cs typeface="Calibri" panose="020F0502020204030204"/>
              </a:rPr>
              <a:t>   -</a:t>
            </a:r>
            <a:r>
              <a:rPr lang="en-US" sz="2000" dirty="0">
                <a:ea typeface="Calibri" panose="020F0502020204030204"/>
                <a:cs typeface="Calibri" panose="020F0502020204030204"/>
              </a:rPr>
              <a:t> Think "we are adding these things to an already overloaded system, not extracting them"</a:t>
            </a:r>
          </a:p>
          <a:p>
            <a:pPr marL="457200" indent="-457200">
              <a:buFont typeface="Arial" panose="020B0604020202020204" pitchFamily="34" charset="0"/>
              <a:buChar char="•"/>
            </a:pPr>
            <a:r>
              <a:rPr lang="en-US" sz="2800" dirty="0"/>
              <a:t>Meltdowns are not always provoked. </a:t>
            </a:r>
          </a:p>
          <a:p>
            <a:endParaRPr lang="en-US" sz="2800" dirty="0"/>
          </a:p>
          <a:p>
            <a:endParaRPr lang="en-US" sz="2800" dirty="0"/>
          </a:p>
          <a:p>
            <a:endParaRPr lang="en-US" sz="2800" dirty="0">
              <a:ea typeface="Calibri" panose="020F0502020204030204"/>
              <a:cs typeface="Calibri" panose="020F0502020204030204"/>
            </a:endParaRPr>
          </a:p>
        </p:txBody>
      </p:sp>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9418" t="58667" r="44666" b="9481"/>
          <a:stretch/>
        </p:blipFill>
        <p:spPr>
          <a:xfrm>
            <a:off x="7725410" y="4033976"/>
            <a:ext cx="3637915" cy="1814737"/>
          </a:xfrm>
          <a:prstGeom prst="rect">
            <a:avLst/>
          </a:prstGeom>
        </p:spPr>
      </p:pic>
      <p:pic>
        <p:nvPicPr>
          <p:cNvPr id="5" name="Picture 4">
            <a:extLst>
              <a:ext uri="{FF2B5EF4-FFF2-40B4-BE49-F238E27FC236}">
                <a16:creationId xmlns:a16="http://schemas.microsoft.com/office/drawing/2014/main" id="{EF54E9F7-EDC1-C42E-22D3-6AA449626EBE}"/>
              </a:ext>
            </a:extLst>
          </p:cNvPr>
          <p:cNvPicPr>
            <a:picLocks noChangeAspect="1"/>
          </p:cNvPicPr>
          <p:nvPr/>
        </p:nvPicPr>
        <p:blipFill rotWithShape="1">
          <a:blip r:embed="rId3"/>
          <a:srcRect l="8124" t="31895" r="37188" b="29771"/>
          <a:stretch/>
        </p:blipFill>
        <p:spPr>
          <a:xfrm>
            <a:off x="543559" y="4357538"/>
            <a:ext cx="5552441" cy="2189249"/>
          </a:xfrm>
          <a:prstGeom prst="rect">
            <a:avLst/>
          </a:prstGeom>
        </p:spPr>
      </p:pic>
    </p:spTree>
    <p:extLst>
      <p:ext uri="{BB962C8B-B14F-4D97-AF65-F5344CB8AC3E}">
        <p14:creationId xmlns:p14="http://schemas.microsoft.com/office/powerpoint/2010/main" val="1977820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65" y="354072"/>
            <a:ext cx="9967100" cy="2123658"/>
          </a:xfrm>
          <a:prstGeom prst="rect">
            <a:avLst/>
          </a:prstGeom>
          <a:noFill/>
        </p:spPr>
        <p:txBody>
          <a:bodyPr wrap="square" lIns="91440" tIns="45720" rIns="91440" bIns="45720" rtlCol="0" anchor="t">
            <a:spAutoFit/>
          </a:bodyPr>
          <a:lstStyle/>
          <a:p>
            <a:r>
              <a:rPr lang="en-US" sz="4400" dirty="0"/>
              <a:t>Meltdowns/overloads aren’t always </a:t>
            </a:r>
            <a:endParaRPr lang="en-US"/>
          </a:p>
          <a:p>
            <a:r>
              <a:rPr lang="en-US" sz="4400" dirty="0"/>
              <a:t>“screaming and yelling”</a:t>
            </a:r>
            <a:endParaRPr lang="en-US" dirty="0"/>
          </a:p>
          <a:p>
            <a:endParaRPr lang="en-US" sz="4400" dirty="0"/>
          </a:p>
        </p:txBody>
      </p:sp>
      <p:sp>
        <p:nvSpPr>
          <p:cNvPr id="3" name="TextBox 2"/>
          <p:cNvSpPr txBox="1"/>
          <p:nvPr/>
        </p:nvSpPr>
        <p:spPr>
          <a:xfrm>
            <a:off x="494963" y="3045097"/>
            <a:ext cx="11434540" cy="3046988"/>
          </a:xfrm>
          <a:prstGeom prst="rect">
            <a:avLst/>
          </a:prstGeom>
          <a:noFill/>
        </p:spPr>
        <p:txBody>
          <a:bodyPr wrap="none" lIns="91440" tIns="45720" rIns="91440" bIns="45720" rtlCol="0" anchor="t">
            <a:spAutoFit/>
          </a:bodyPr>
          <a:lstStyle/>
          <a:p>
            <a:pPr marL="457200" indent="-457200">
              <a:buFont typeface="Arial"/>
              <a:buChar char="•"/>
            </a:pPr>
            <a:r>
              <a:rPr lang="en-US" sz="3200" dirty="0"/>
              <a:t>Disorientation, </a:t>
            </a:r>
            <a:endParaRPr lang="en-US" dirty="0"/>
          </a:p>
          <a:p>
            <a:pPr marL="457200" indent="-457200">
              <a:buFont typeface="Arial"/>
              <a:buChar char="•"/>
            </a:pPr>
            <a:r>
              <a:rPr lang="en-US" sz="3200" dirty="0"/>
              <a:t>Rage, </a:t>
            </a:r>
            <a:endParaRPr lang="en-US" sz="3200" dirty="0">
              <a:ea typeface="Calibri" panose="020F0502020204030204"/>
              <a:cs typeface="Calibri" panose="020F0502020204030204"/>
            </a:endParaRPr>
          </a:p>
          <a:p>
            <a:pPr marL="457200" indent="-457200">
              <a:buFont typeface="Arial"/>
              <a:buChar char="•"/>
            </a:pPr>
            <a:r>
              <a:rPr lang="en-US" sz="3200" dirty="0"/>
              <a:t>Shutdowns (socially more acceptable, but internally destructive),</a:t>
            </a:r>
            <a:endParaRPr lang="en-US" sz="3200" dirty="0">
              <a:ea typeface="Calibri"/>
              <a:cs typeface="Calibri"/>
            </a:endParaRPr>
          </a:p>
          <a:p>
            <a:pPr marL="457200" indent="-457200">
              <a:buFont typeface="Arial"/>
              <a:buChar char="•"/>
            </a:pPr>
            <a:r>
              <a:rPr lang="en-US" sz="3200" dirty="0"/>
              <a:t>Running Away,</a:t>
            </a:r>
            <a:endParaRPr lang="en-US" sz="3200" dirty="0">
              <a:ea typeface="Calibri" panose="020F0502020204030204"/>
              <a:cs typeface="Calibri" panose="020F0502020204030204"/>
            </a:endParaRPr>
          </a:p>
          <a:p>
            <a:pPr marL="457200" indent="-457200">
              <a:buFont typeface="Arial"/>
              <a:buChar char="•"/>
            </a:pPr>
            <a:r>
              <a:rPr lang="en-US" sz="3200" dirty="0"/>
              <a:t>Hiding,</a:t>
            </a:r>
            <a:endParaRPr lang="en-US" sz="3200" dirty="0">
              <a:ea typeface="Calibri" panose="020F0502020204030204"/>
              <a:cs typeface="Calibri" panose="020F0502020204030204"/>
            </a:endParaRPr>
          </a:p>
          <a:p>
            <a:pPr marL="457200" indent="-457200">
              <a:buFont typeface="Arial"/>
              <a:buChar char="•"/>
            </a:pPr>
            <a:r>
              <a:rPr lang="en-US" sz="3200" u="sng" dirty="0"/>
              <a:t>Anything that the brain can try to use to defend itself.</a:t>
            </a:r>
            <a:endParaRPr lang="en-US" sz="3200" u="sng" dirty="0">
              <a:ea typeface="Calibri" panose="020F0502020204030204"/>
              <a:cs typeface="Calibri" panose="020F0502020204030204"/>
            </a:endParaRPr>
          </a:p>
        </p:txBody>
      </p:sp>
    </p:spTree>
    <p:extLst>
      <p:ext uri="{BB962C8B-B14F-4D97-AF65-F5344CB8AC3E}">
        <p14:creationId xmlns:p14="http://schemas.microsoft.com/office/powerpoint/2010/main" val="2769788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2732" y="1608185"/>
            <a:ext cx="11545751" cy="3416320"/>
          </a:xfrm>
          <a:prstGeom prst="rect">
            <a:avLst/>
          </a:prstGeom>
        </p:spPr>
        <p:txBody>
          <a:bodyPr wrap="square" lIns="91440" tIns="45720" rIns="91440" bIns="45720" anchor="t">
            <a:spAutoFit/>
          </a:bodyPr>
          <a:lstStyle/>
          <a:p>
            <a:r>
              <a:rPr lang="en-US" sz="3600" dirty="0"/>
              <a:t>Defense mode is NEVER rational. It is only looking for a means to alleviate the threat.</a:t>
            </a:r>
          </a:p>
          <a:p>
            <a:endParaRPr lang="en-US" sz="3600" dirty="0"/>
          </a:p>
          <a:p>
            <a:r>
              <a:rPr lang="en-US" sz="3600" dirty="0"/>
              <a:t>“additional external threats” do not work (yelling,  anger, grounding, threat of punishment, </a:t>
            </a:r>
            <a:r>
              <a:rPr lang="en-US" sz="3600" dirty="0" err="1"/>
              <a:t>etc</a:t>
            </a:r>
            <a:r>
              <a:rPr lang="en-US" sz="3600" dirty="0"/>
              <a:t>) </a:t>
            </a:r>
          </a:p>
          <a:p>
            <a:endParaRPr lang="en-US" sz="3600" dirty="0">
              <a:ea typeface="Calibri"/>
              <a:cs typeface="Calibri"/>
            </a:endParaRPr>
          </a:p>
        </p:txBody>
      </p:sp>
      <p:sp>
        <p:nvSpPr>
          <p:cNvPr id="3" name="TextBox 2"/>
          <p:cNvSpPr txBox="1"/>
          <p:nvPr/>
        </p:nvSpPr>
        <p:spPr>
          <a:xfrm>
            <a:off x="1463040" y="690880"/>
            <a:ext cx="9322561" cy="769441"/>
          </a:xfrm>
          <a:prstGeom prst="rect">
            <a:avLst/>
          </a:prstGeom>
          <a:noFill/>
        </p:spPr>
        <p:txBody>
          <a:bodyPr wrap="square" rtlCol="0">
            <a:spAutoFit/>
          </a:bodyPr>
          <a:lstStyle/>
          <a:p>
            <a:r>
              <a:rPr lang="en-US" sz="4400" b="1" dirty="0" smtClean="0"/>
              <a:t>Overloads: </a:t>
            </a:r>
            <a:r>
              <a:rPr lang="en-US" sz="4400" b="1" dirty="0"/>
              <a:t>what we can’t do</a:t>
            </a:r>
          </a:p>
        </p:txBody>
      </p:sp>
    </p:spTree>
    <p:extLst>
      <p:ext uri="{BB962C8B-B14F-4D97-AF65-F5344CB8AC3E}">
        <p14:creationId xmlns:p14="http://schemas.microsoft.com/office/powerpoint/2010/main" val="3540137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05B2CE-05F7-6DD4-8186-1350CC9BA7A4}"/>
              </a:ext>
            </a:extLst>
          </p:cNvPr>
          <p:cNvSpPr txBox="1"/>
          <p:nvPr/>
        </p:nvSpPr>
        <p:spPr>
          <a:xfrm>
            <a:off x="1443791" y="2705725"/>
            <a:ext cx="9556334" cy="1446550"/>
          </a:xfrm>
          <a:prstGeom prst="rect">
            <a:avLst/>
          </a:prstGeom>
          <a:noFill/>
        </p:spPr>
        <p:txBody>
          <a:bodyPr wrap="none" rtlCol="0">
            <a:spAutoFit/>
          </a:bodyPr>
          <a:lstStyle/>
          <a:p>
            <a:r>
              <a:rPr lang="en-US" sz="4400" dirty="0"/>
              <a:t>What you scream at us in the chaos</a:t>
            </a:r>
          </a:p>
          <a:p>
            <a:r>
              <a:rPr lang="en-US" sz="4400" dirty="0"/>
              <a:t>We will repeat to ourselves in the silence</a:t>
            </a:r>
          </a:p>
        </p:txBody>
      </p:sp>
      <p:sp>
        <p:nvSpPr>
          <p:cNvPr id="4" name="TextBox 3">
            <a:extLst>
              <a:ext uri="{FF2B5EF4-FFF2-40B4-BE49-F238E27FC236}">
                <a16:creationId xmlns:a16="http://schemas.microsoft.com/office/drawing/2014/main" id="{8D750C2D-C940-65D7-BD50-179A8E3A683C}"/>
              </a:ext>
            </a:extLst>
          </p:cNvPr>
          <p:cNvSpPr txBox="1"/>
          <p:nvPr/>
        </p:nvSpPr>
        <p:spPr>
          <a:xfrm>
            <a:off x="1291389" y="681335"/>
            <a:ext cx="9625264" cy="1384995"/>
          </a:xfrm>
          <a:prstGeom prst="rect">
            <a:avLst/>
          </a:prstGeom>
          <a:noFill/>
        </p:spPr>
        <p:txBody>
          <a:bodyPr wrap="square">
            <a:spAutoFit/>
          </a:bodyPr>
          <a:lstStyle/>
          <a:p>
            <a:r>
              <a:rPr lang="en-US" sz="2800" dirty="0">
                <a:ea typeface="Calibri"/>
                <a:cs typeface="Calibri"/>
              </a:rPr>
              <a:t>Spanking: sometimes it "works" but not for the reason we think it does.  it affects their sensory processes. This can lead to unhealthy coping mechanisms. (self-inflicting)</a:t>
            </a:r>
          </a:p>
        </p:txBody>
      </p:sp>
      <p:sp>
        <p:nvSpPr>
          <p:cNvPr id="5" name="TextBox 4">
            <a:extLst>
              <a:ext uri="{FF2B5EF4-FFF2-40B4-BE49-F238E27FC236}">
                <a16:creationId xmlns:a16="http://schemas.microsoft.com/office/drawing/2014/main" id="{2A907A6E-FC58-B4C4-DAE3-A0D298FC7147}"/>
              </a:ext>
            </a:extLst>
          </p:cNvPr>
          <p:cNvSpPr txBox="1"/>
          <p:nvPr/>
        </p:nvSpPr>
        <p:spPr>
          <a:xfrm>
            <a:off x="1596188" y="5414212"/>
            <a:ext cx="8253991" cy="830997"/>
          </a:xfrm>
          <a:prstGeom prst="rect">
            <a:avLst/>
          </a:prstGeom>
          <a:noFill/>
        </p:spPr>
        <p:txBody>
          <a:bodyPr wrap="none" rtlCol="0">
            <a:spAutoFit/>
          </a:bodyPr>
          <a:lstStyle/>
          <a:p>
            <a:pPr algn="ctr"/>
            <a:r>
              <a:rPr lang="en-US" sz="2400" dirty="0"/>
              <a:t>Sometimes we will get it wrong.  It doesn’t mean we should quit.</a:t>
            </a:r>
          </a:p>
          <a:p>
            <a:pPr algn="ctr"/>
            <a:r>
              <a:rPr lang="en-US" sz="2400" dirty="0"/>
              <a:t>The very fact we respond comes out of the fact that we care.</a:t>
            </a:r>
          </a:p>
        </p:txBody>
      </p:sp>
    </p:spTree>
    <p:extLst>
      <p:ext uri="{BB962C8B-B14F-4D97-AF65-F5344CB8AC3E}">
        <p14:creationId xmlns:p14="http://schemas.microsoft.com/office/powerpoint/2010/main" val="366113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3040" y="690880"/>
            <a:ext cx="9322561" cy="769441"/>
          </a:xfrm>
          <a:prstGeom prst="rect">
            <a:avLst/>
          </a:prstGeom>
          <a:noFill/>
        </p:spPr>
        <p:txBody>
          <a:bodyPr wrap="square" rtlCol="0">
            <a:spAutoFit/>
          </a:bodyPr>
          <a:lstStyle/>
          <a:p>
            <a:r>
              <a:rPr lang="en-US" sz="4400" b="1" dirty="0"/>
              <a:t>Meltdowns: what we MUST do</a:t>
            </a:r>
          </a:p>
        </p:txBody>
      </p:sp>
      <p:sp>
        <p:nvSpPr>
          <p:cNvPr id="3" name="Rectangle 2"/>
          <p:cNvSpPr/>
          <p:nvPr/>
        </p:nvSpPr>
        <p:spPr>
          <a:xfrm>
            <a:off x="276225" y="1934756"/>
            <a:ext cx="8086726" cy="3970318"/>
          </a:xfrm>
          <a:prstGeom prst="rect">
            <a:avLst/>
          </a:prstGeom>
        </p:spPr>
        <p:txBody>
          <a:bodyPr wrap="square">
            <a:spAutoFit/>
          </a:bodyPr>
          <a:lstStyle/>
          <a:p>
            <a:r>
              <a:rPr lang="en-US" sz="3600" dirty="0"/>
              <a:t>Even in “fight or flight” mode, we can learn what the acceptable boundaries are.</a:t>
            </a:r>
          </a:p>
          <a:p>
            <a:endParaRPr lang="en-US" sz="3600" dirty="0"/>
          </a:p>
          <a:p>
            <a:endParaRPr lang="en-US" sz="3600" dirty="0"/>
          </a:p>
          <a:p>
            <a:r>
              <a:rPr lang="en-US" sz="3600" dirty="0"/>
              <a:t>A child who doesn’t understand the boundaries will become an adult who doesn’t understand the boundaries</a:t>
            </a:r>
          </a:p>
        </p:txBody>
      </p:sp>
      <p:pic>
        <p:nvPicPr>
          <p:cNvPr id="4" name="Picture 3">
            <a:extLst>
              <a:ext uri="{FF2B5EF4-FFF2-40B4-BE49-F238E27FC236}">
                <a16:creationId xmlns:a16="http://schemas.microsoft.com/office/drawing/2014/main" id="{32C31413-E640-B16B-80F6-8C0A02634861}"/>
              </a:ext>
            </a:extLst>
          </p:cNvPr>
          <p:cNvPicPr>
            <a:picLocks noChangeAspect="1"/>
          </p:cNvPicPr>
          <p:nvPr/>
        </p:nvPicPr>
        <p:blipFill>
          <a:blip r:embed="rId2"/>
          <a:srcRect l="16001" r="19000"/>
          <a:stretch/>
        </p:blipFill>
        <p:spPr>
          <a:xfrm>
            <a:off x="8362949" y="1460321"/>
            <a:ext cx="3676979" cy="3768904"/>
          </a:xfrm>
          <a:prstGeom prst="rect">
            <a:avLst/>
          </a:prstGeom>
        </p:spPr>
      </p:pic>
      <p:sp>
        <p:nvSpPr>
          <p:cNvPr id="5" name="TextBox 4">
            <a:extLst>
              <a:ext uri="{FF2B5EF4-FFF2-40B4-BE49-F238E27FC236}">
                <a16:creationId xmlns:a16="http://schemas.microsoft.com/office/drawing/2014/main" id="{D75324BF-CB61-1EA3-36AC-AE4673F83F5B}"/>
              </a:ext>
            </a:extLst>
          </p:cNvPr>
          <p:cNvSpPr txBox="1"/>
          <p:nvPr/>
        </p:nvSpPr>
        <p:spPr>
          <a:xfrm>
            <a:off x="8362950" y="5520789"/>
            <a:ext cx="3552826" cy="923330"/>
          </a:xfrm>
          <a:prstGeom prst="rect">
            <a:avLst/>
          </a:prstGeom>
          <a:noFill/>
        </p:spPr>
        <p:txBody>
          <a:bodyPr wrap="square" rtlCol="0">
            <a:spAutoFit/>
          </a:bodyPr>
          <a:lstStyle/>
          <a:p>
            <a:r>
              <a:rPr lang="en-US" dirty="0">
                <a:highlight>
                  <a:srgbClr val="FFFF00"/>
                </a:highlight>
              </a:rPr>
              <a:t>I need to learn to “crash my truck” without destroying things, people or opportunities</a:t>
            </a:r>
          </a:p>
        </p:txBody>
      </p:sp>
    </p:spTree>
    <p:extLst>
      <p:ext uri="{BB962C8B-B14F-4D97-AF65-F5344CB8AC3E}">
        <p14:creationId xmlns:p14="http://schemas.microsoft.com/office/powerpoint/2010/main" val="1782499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58E525-4628-1956-1725-FAD1563104A2}"/>
              </a:ext>
            </a:extLst>
          </p:cNvPr>
          <p:cNvSpPr txBox="1"/>
          <p:nvPr/>
        </p:nvSpPr>
        <p:spPr>
          <a:xfrm>
            <a:off x="766119" y="1010220"/>
            <a:ext cx="10318261" cy="2862322"/>
          </a:xfrm>
          <a:prstGeom prst="rect">
            <a:avLst/>
          </a:prstGeom>
          <a:noFill/>
        </p:spPr>
        <p:txBody>
          <a:bodyPr wrap="square" rtlCol="0">
            <a:spAutoFit/>
          </a:bodyPr>
          <a:lstStyle/>
          <a:p>
            <a:r>
              <a:rPr lang="en-US" sz="3600" b="1" dirty="0"/>
              <a:t>WE CANNOT FIX IT</a:t>
            </a:r>
          </a:p>
          <a:p>
            <a:endParaRPr lang="en-US" sz="3600" dirty="0"/>
          </a:p>
          <a:p>
            <a:r>
              <a:rPr lang="en-US" sz="3600" dirty="0"/>
              <a:t>I have to learn what I am doing</a:t>
            </a:r>
          </a:p>
          <a:p>
            <a:r>
              <a:rPr lang="en-US" sz="3600" dirty="0"/>
              <a:t>I have to learn how to manage it </a:t>
            </a:r>
          </a:p>
          <a:p>
            <a:r>
              <a:rPr lang="en-US" sz="3600" dirty="0"/>
              <a:t>	USING HEALTHY COPING MECHANISMS</a:t>
            </a:r>
          </a:p>
        </p:txBody>
      </p:sp>
    </p:spTree>
    <p:extLst>
      <p:ext uri="{BB962C8B-B14F-4D97-AF65-F5344CB8AC3E}">
        <p14:creationId xmlns:p14="http://schemas.microsoft.com/office/powerpoint/2010/main" val="1354510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1840" y="944880"/>
            <a:ext cx="10820401" cy="4401205"/>
          </a:xfrm>
          <a:prstGeom prst="rect">
            <a:avLst/>
          </a:prstGeom>
          <a:noFill/>
        </p:spPr>
        <p:txBody>
          <a:bodyPr wrap="square" rtlCol="0">
            <a:spAutoFit/>
          </a:bodyPr>
          <a:lstStyle/>
          <a:p>
            <a:r>
              <a:rPr lang="en-US" sz="4000" dirty="0"/>
              <a:t>Finally, brothers and sisters, whatever is true, whatever is noble, whatever is right, whatever is pure, whatever is lovely, whatever is admirable—if anything is excellent or praiseworthy—think about such things.</a:t>
            </a:r>
          </a:p>
          <a:p>
            <a:pPr algn="ctr"/>
            <a:r>
              <a:rPr lang="en-US" sz="4000" dirty="0"/>
              <a:t/>
            </a:r>
            <a:br>
              <a:rPr lang="en-US" sz="4000" dirty="0"/>
            </a:br>
            <a:r>
              <a:rPr lang="en-US" sz="4000" dirty="0"/>
              <a:t>Philippians 4:8</a:t>
            </a:r>
          </a:p>
        </p:txBody>
      </p:sp>
      <p:sp>
        <p:nvSpPr>
          <p:cNvPr id="3" name="Rectangle 2"/>
          <p:cNvSpPr/>
          <p:nvPr/>
        </p:nvSpPr>
        <p:spPr>
          <a:xfrm>
            <a:off x="285506" y="109835"/>
            <a:ext cx="312907"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II</a:t>
            </a:r>
          </a:p>
        </p:txBody>
      </p:sp>
    </p:spTree>
    <p:extLst>
      <p:ext uri="{BB962C8B-B14F-4D97-AF65-F5344CB8AC3E}">
        <p14:creationId xmlns:p14="http://schemas.microsoft.com/office/powerpoint/2010/main" val="2703497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dult Eps Stock Illustrations, Cliparts and Royalty Free Adult Eps Vector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3182" y="1833001"/>
            <a:ext cx="4010893" cy="40108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dult and children with happy face Royalty Free Vector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8156"/>
          <a:stretch/>
        </p:blipFill>
        <p:spPr bwMode="auto">
          <a:xfrm>
            <a:off x="8416636" y="2658331"/>
            <a:ext cx="2781877" cy="29895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y Adult Clipart Images | Free Download | PNG Transparent Background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500" b="97778" l="10000" r="90000"/>
                    </a14:imgEffect>
                  </a14:imgLayer>
                </a14:imgProps>
              </a:ext>
              <a:ext uri="{28A0092B-C50C-407E-A947-70E740481C1C}">
                <a14:useLocalDpi xmlns:a14="http://schemas.microsoft.com/office/drawing/2010/main" val="0"/>
              </a:ext>
            </a:extLst>
          </a:blip>
          <a:srcRect/>
          <a:stretch>
            <a:fillRect/>
          </a:stretch>
        </p:blipFill>
        <p:spPr bwMode="auto">
          <a:xfrm>
            <a:off x="5281304" y="1106378"/>
            <a:ext cx="1813464" cy="18134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0218" y="5278582"/>
            <a:ext cx="3352008" cy="646331"/>
          </a:xfrm>
          <a:prstGeom prst="rect">
            <a:avLst/>
          </a:prstGeom>
          <a:noFill/>
        </p:spPr>
        <p:txBody>
          <a:bodyPr wrap="none" rtlCol="0">
            <a:spAutoFit/>
          </a:bodyPr>
          <a:lstStyle/>
          <a:p>
            <a:r>
              <a:rPr lang="en-US" dirty="0"/>
              <a:t>You aren’t different! </a:t>
            </a:r>
          </a:p>
          <a:p>
            <a:r>
              <a:rPr lang="en-US" dirty="0"/>
              <a:t>You are just trying to be different!</a:t>
            </a:r>
          </a:p>
        </p:txBody>
      </p:sp>
      <p:sp>
        <p:nvSpPr>
          <p:cNvPr id="6" name="TextBox 5"/>
          <p:cNvSpPr txBox="1"/>
          <p:nvPr/>
        </p:nvSpPr>
        <p:spPr>
          <a:xfrm>
            <a:off x="8679872" y="5836967"/>
            <a:ext cx="2602892" cy="369332"/>
          </a:xfrm>
          <a:prstGeom prst="rect">
            <a:avLst/>
          </a:prstGeom>
          <a:noFill/>
        </p:spPr>
        <p:txBody>
          <a:bodyPr wrap="none" rtlCol="0">
            <a:spAutoFit/>
          </a:bodyPr>
          <a:lstStyle/>
          <a:p>
            <a:r>
              <a:rPr lang="en-US" dirty="0"/>
              <a:t>Why are you so different?</a:t>
            </a:r>
          </a:p>
        </p:txBody>
      </p:sp>
    </p:spTree>
    <p:extLst>
      <p:ext uri="{BB962C8B-B14F-4D97-AF65-F5344CB8AC3E}">
        <p14:creationId xmlns:p14="http://schemas.microsoft.com/office/powerpoint/2010/main" val="26854521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8880" y="345440"/>
            <a:ext cx="9322561" cy="769441"/>
          </a:xfrm>
          <a:prstGeom prst="rect">
            <a:avLst/>
          </a:prstGeom>
          <a:noFill/>
        </p:spPr>
        <p:txBody>
          <a:bodyPr wrap="square" rtlCol="0">
            <a:spAutoFit/>
          </a:bodyPr>
          <a:lstStyle/>
          <a:p>
            <a:r>
              <a:rPr lang="en-US" sz="4400" b="1" dirty="0"/>
              <a:t>Meltdowns: boundaries</a:t>
            </a:r>
          </a:p>
        </p:txBody>
      </p:sp>
      <p:sp>
        <p:nvSpPr>
          <p:cNvPr id="3" name="Rectangle 2"/>
          <p:cNvSpPr/>
          <p:nvPr/>
        </p:nvSpPr>
        <p:spPr>
          <a:xfrm>
            <a:off x="341121" y="1203236"/>
            <a:ext cx="10372479" cy="5016758"/>
          </a:xfrm>
          <a:prstGeom prst="rect">
            <a:avLst/>
          </a:prstGeom>
        </p:spPr>
        <p:txBody>
          <a:bodyPr wrap="square" lIns="91440" tIns="45720" rIns="91440" bIns="45720" anchor="t">
            <a:spAutoFit/>
          </a:bodyPr>
          <a:lstStyle/>
          <a:p>
            <a:r>
              <a:rPr lang="en-US" sz="3200" dirty="0">
                <a:solidFill>
                  <a:srgbClr val="FF0000"/>
                </a:solidFill>
              </a:rPr>
              <a:t>We must decide/learn what is acceptable and unacceptable:</a:t>
            </a:r>
          </a:p>
          <a:p>
            <a:endParaRPr lang="en-US" sz="3200" dirty="0"/>
          </a:p>
          <a:p>
            <a:r>
              <a:rPr lang="en-US" sz="3200" dirty="0"/>
              <a:t>Yelling: OK.</a:t>
            </a:r>
          </a:p>
          <a:p>
            <a:r>
              <a:rPr lang="en-US" sz="3200" dirty="0"/>
              <a:t>Being verbally abusive: Not ok.</a:t>
            </a:r>
            <a:endParaRPr lang="en-US" sz="3200" dirty="0">
              <a:ea typeface="Calibri"/>
              <a:cs typeface="Calibri"/>
            </a:endParaRPr>
          </a:p>
          <a:p>
            <a:endParaRPr lang="en-US" sz="3200" dirty="0"/>
          </a:p>
          <a:p>
            <a:r>
              <a:rPr lang="en-US" sz="3200" dirty="0"/>
              <a:t>Jumping up and down: OK.</a:t>
            </a:r>
          </a:p>
          <a:p>
            <a:r>
              <a:rPr lang="en-US" sz="3200" dirty="0"/>
              <a:t>Breaking things: not ok.</a:t>
            </a:r>
            <a:endParaRPr lang="en-US" sz="3200" dirty="0">
              <a:ea typeface="Calibri"/>
              <a:cs typeface="Calibri"/>
            </a:endParaRPr>
          </a:p>
          <a:p>
            <a:endParaRPr lang="en-US" sz="3200" dirty="0"/>
          </a:p>
          <a:p>
            <a:r>
              <a:rPr lang="en-US" sz="3200" dirty="0"/>
              <a:t>Moving around: OK</a:t>
            </a:r>
          </a:p>
          <a:p>
            <a:r>
              <a:rPr lang="en-US" sz="3200" dirty="0"/>
              <a:t>Hitting people: not ok</a:t>
            </a:r>
          </a:p>
        </p:txBody>
      </p:sp>
      <p:sp>
        <p:nvSpPr>
          <p:cNvPr id="4" name="TextBox 3"/>
          <p:cNvSpPr txBox="1"/>
          <p:nvPr/>
        </p:nvSpPr>
        <p:spPr>
          <a:xfrm>
            <a:off x="6777789" y="3618030"/>
            <a:ext cx="4889100" cy="2246769"/>
          </a:xfrm>
          <a:prstGeom prst="rect">
            <a:avLst/>
          </a:prstGeom>
          <a:noFill/>
        </p:spPr>
        <p:txBody>
          <a:bodyPr wrap="square" lIns="91440" tIns="45720" rIns="91440" bIns="45720" rtlCol="0" anchor="t">
            <a:spAutoFit/>
          </a:bodyPr>
          <a:lstStyle/>
          <a:p>
            <a:r>
              <a:rPr lang="en-US" sz="2800" dirty="0">
                <a:highlight>
                  <a:srgbClr val="FFFF00"/>
                </a:highlight>
              </a:rPr>
              <a:t>These things </a:t>
            </a:r>
            <a:r>
              <a:rPr lang="en-US" sz="2800" b="1" dirty="0">
                <a:highlight>
                  <a:srgbClr val="FFFF00"/>
                </a:highlight>
              </a:rPr>
              <a:t>have</a:t>
            </a:r>
            <a:r>
              <a:rPr lang="en-US" sz="2800" dirty="0">
                <a:highlight>
                  <a:srgbClr val="FFFF00"/>
                </a:highlight>
              </a:rPr>
              <a:t> to be taught when they are calm</a:t>
            </a:r>
          </a:p>
          <a:p>
            <a:endParaRPr lang="en-US" sz="2800" dirty="0">
              <a:highlight>
                <a:srgbClr val="FFFF00"/>
              </a:highlight>
            </a:endParaRPr>
          </a:p>
          <a:p>
            <a:r>
              <a:rPr lang="en-US" sz="2800" dirty="0">
                <a:highlight>
                  <a:srgbClr val="FFFF00"/>
                </a:highlight>
              </a:rPr>
              <a:t> and </a:t>
            </a:r>
            <a:r>
              <a:rPr lang="en-US" sz="2800" b="1" dirty="0">
                <a:highlight>
                  <a:srgbClr val="FFFF00"/>
                </a:highlight>
              </a:rPr>
              <a:t>reinforced</a:t>
            </a:r>
            <a:r>
              <a:rPr lang="en-US" sz="2800" dirty="0">
                <a:highlight>
                  <a:srgbClr val="FFFF00"/>
                </a:highlight>
              </a:rPr>
              <a:t> when they melt down/overloaded</a:t>
            </a:r>
          </a:p>
        </p:txBody>
      </p:sp>
    </p:spTree>
    <p:extLst>
      <p:ext uri="{BB962C8B-B14F-4D97-AF65-F5344CB8AC3E}">
        <p14:creationId xmlns:p14="http://schemas.microsoft.com/office/powerpoint/2010/main" val="990114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8880" y="345440"/>
            <a:ext cx="9322561" cy="769441"/>
          </a:xfrm>
          <a:prstGeom prst="rect">
            <a:avLst/>
          </a:prstGeom>
          <a:noFill/>
        </p:spPr>
        <p:txBody>
          <a:bodyPr wrap="square" rtlCol="0">
            <a:spAutoFit/>
          </a:bodyPr>
          <a:lstStyle/>
          <a:p>
            <a:r>
              <a:rPr lang="en-US" sz="4400" b="1" dirty="0"/>
              <a:t>Meltdowns: boundaries</a:t>
            </a:r>
          </a:p>
        </p:txBody>
      </p:sp>
      <p:sp>
        <p:nvSpPr>
          <p:cNvPr id="5" name="TextBox 4"/>
          <p:cNvSpPr txBox="1"/>
          <p:nvPr/>
        </p:nvSpPr>
        <p:spPr>
          <a:xfrm>
            <a:off x="790575" y="1341755"/>
            <a:ext cx="10988625" cy="4832092"/>
          </a:xfrm>
          <a:prstGeom prst="rect">
            <a:avLst/>
          </a:prstGeom>
          <a:noFill/>
        </p:spPr>
        <p:txBody>
          <a:bodyPr wrap="square" lIns="91440" tIns="45720" rIns="91440" bIns="45720" rtlCol="0" anchor="t">
            <a:spAutoFit/>
          </a:bodyPr>
          <a:lstStyle/>
          <a:p>
            <a:r>
              <a:rPr lang="en-US" sz="2800" dirty="0"/>
              <a:t>It is also important to see how our actions affect others: </a:t>
            </a:r>
          </a:p>
          <a:p>
            <a:endParaRPr lang="en-US" sz="2800" dirty="0"/>
          </a:p>
          <a:p>
            <a:pPr marL="457200" indent="-457200">
              <a:buFont typeface="Arial" panose="020B0604020202020204" pitchFamily="34" charset="0"/>
              <a:buChar char="•"/>
            </a:pPr>
            <a:r>
              <a:rPr lang="en-US" sz="2800" dirty="0"/>
              <a:t>if it is making someone cry, we need to understand...</a:t>
            </a:r>
            <a:endParaRPr lang="en-US" sz="2800" dirty="0">
              <a:ea typeface="Calibri"/>
              <a:cs typeface="Calibri"/>
            </a:endParaRP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If it makes someone uncomfortable, we need to understand ...</a:t>
            </a:r>
            <a:endParaRPr lang="en-US" sz="2800" dirty="0">
              <a:ea typeface="Calibri"/>
              <a:cs typeface="Calibri"/>
            </a:endParaRP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If we break something, we don’t get a new one/we have to pay for it.</a:t>
            </a:r>
            <a:endParaRPr lang="en-US" sz="2800" dirty="0">
              <a:ea typeface="Calibri"/>
              <a:cs typeface="Calibri"/>
            </a:endParaRPr>
          </a:p>
          <a:p>
            <a:endParaRPr lang="en-US" sz="2800" dirty="0">
              <a:solidFill>
                <a:srgbClr val="FF0000"/>
              </a:solidFill>
            </a:endParaRPr>
          </a:p>
          <a:p>
            <a:r>
              <a:rPr lang="en-US" sz="2800" dirty="0">
                <a:solidFill>
                  <a:srgbClr val="FF0000"/>
                </a:solidFill>
              </a:rPr>
              <a:t>We need to understand the cost of our meltdown and how we express it.</a:t>
            </a:r>
            <a:endParaRPr lang="en-US" sz="2800" dirty="0">
              <a:solidFill>
                <a:srgbClr val="FF0000"/>
              </a:solidFill>
              <a:ea typeface="Calibri"/>
              <a:cs typeface="Calibri"/>
            </a:endParaRPr>
          </a:p>
          <a:p>
            <a:endParaRPr lang="en-US" sz="2800" dirty="0">
              <a:solidFill>
                <a:srgbClr val="FF0000"/>
              </a:solidFill>
            </a:endParaRPr>
          </a:p>
          <a:p>
            <a:endParaRPr lang="en-US" sz="2800" dirty="0"/>
          </a:p>
        </p:txBody>
      </p:sp>
    </p:spTree>
    <p:extLst>
      <p:ext uri="{BB962C8B-B14F-4D97-AF65-F5344CB8AC3E}">
        <p14:creationId xmlns:p14="http://schemas.microsoft.com/office/powerpoint/2010/main" val="1182795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48439-D00F-351A-E787-D450B2915AB2}"/>
              </a:ext>
            </a:extLst>
          </p:cNvPr>
          <p:cNvSpPr/>
          <p:nvPr/>
        </p:nvSpPr>
        <p:spPr>
          <a:xfrm>
            <a:off x="1657195" y="617993"/>
            <a:ext cx="9228937" cy="1446550"/>
          </a:xfrm>
          <a:prstGeom prst="rect">
            <a:avLst/>
          </a:prstGeom>
          <a:noFill/>
        </p:spPr>
        <p:txBody>
          <a:bodyPr wrap="none" lIns="91440" tIns="45720" rIns="91440" bIns="45720">
            <a:spAutoFit/>
          </a:bodyPr>
          <a:lstStyle/>
          <a:p>
            <a:pPr algn="ctr"/>
            <a:r>
              <a:rPr lang="en-US" sz="8800" b="0" cap="none" spc="0" dirty="0">
                <a:ln w="0"/>
                <a:solidFill>
                  <a:schemeClr val="tx1"/>
                </a:solidFill>
                <a:effectLst>
                  <a:outerShdw blurRad="38100" dist="19050" dir="2700000" algn="tl" rotWithShape="0">
                    <a:schemeClr val="dk1">
                      <a:alpha val="40000"/>
                    </a:schemeClr>
                  </a:outerShdw>
                </a:effectLst>
              </a:rPr>
              <a:t>WHAT IS OUR GOAL</a:t>
            </a:r>
          </a:p>
        </p:txBody>
      </p:sp>
      <p:sp>
        <p:nvSpPr>
          <p:cNvPr id="2" name="TextBox 2">
            <a:extLst>
              <a:ext uri="{FF2B5EF4-FFF2-40B4-BE49-F238E27FC236}">
                <a16:creationId xmlns:a16="http://schemas.microsoft.com/office/drawing/2014/main" id="{09BB09B8-9ED2-1ABE-9DBD-110CE6D1C9AA}"/>
              </a:ext>
            </a:extLst>
          </p:cNvPr>
          <p:cNvSpPr txBox="1"/>
          <p:nvPr/>
        </p:nvSpPr>
        <p:spPr>
          <a:xfrm flipH="1">
            <a:off x="4232483" y="2180540"/>
            <a:ext cx="4462337" cy="4524315"/>
          </a:xfrm>
          <a:prstGeom prst="rect">
            <a:avLst/>
          </a:prstGeom>
          <a:noFill/>
          <a:ln>
            <a:solidFill>
              <a:schemeClr val="tx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t>Goes for:</a:t>
            </a:r>
          </a:p>
          <a:p>
            <a:pPr marL="571500" indent="-571500">
              <a:buFont typeface="Arial" panose="020B0604020202020204" pitchFamily="34" charset="0"/>
              <a:buChar char="•"/>
            </a:pPr>
            <a:r>
              <a:rPr lang="en-US" sz="3600" dirty="0"/>
              <a:t>Medicine</a:t>
            </a:r>
          </a:p>
          <a:p>
            <a:pPr marL="571500" indent="-571500">
              <a:buFont typeface="Arial" panose="020B0604020202020204" pitchFamily="34" charset="0"/>
              <a:buChar char="•"/>
            </a:pPr>
            <a:r>
              <a:rPr lang="en-US" sz="3600" dirty="0"/>
              <a:t>Meltdowns</a:t>
            </a:r>
          </a:p>
          <a:p>
            <a:pPr marL="571500" indent="-571500">
              <a:buFont typeface="Arial" panose="020B0604020202020204" pitchFamily="34" charset="0"/>
              <a:buChar char="•"/>
            </a:pPr>
            <a:r>
              <a:rPr lang="en-US" sz="3600" dirty="0"/>
              <a:t>Behavioral issues</a:t>
            </a:r>
          </a:p>
          <a:p>
            <a:pPr marL="571500" indent="-571500">
              <a:buFont typeface="Arial" panose="020B0604020202020204" pitchFamily="34" charset="0"/>
              <a:buChar char="•"/>
            </a:pPr>
            <a:r>
              <a:rPr lang="en-US" sz="3600" dirty="0"/>
              <a:t>Discipline</a:t>
            </a:r>
          </a:p>
          <a:p>
            <a:pPr marL="571500" indent="-571500">
              <a:buFont typeface="Arial" panose="020B0604020202020204" pitchFamily="34" charset="0"/>
              <a:buChar char="•"/>
            </a:pPr>
            <a:r>
              <a:rPr lang="en-US" sz="3600" dirty="0"/>
              <a:t>Therapy</a:t>
            </a:r>
          </a:p>
          <a:p>
            <a:pPr marL="571500" indent="-571500">
              <a:buFont typeface="Arial" panose="020B0604020202020204" pitchFamily="34" charset="0"/>
              <a:buChar char="•"/>
            </a:pPr>
            <a:r>
              <a:rPr lang="en-US" sz="3600" dirty="0"/>
              <a:t>Education</a:t>
            </a:r>
          </a:p>
          <a:p>
            <a:pPr marL="571500" indent="-571500">
              <a:buFont typeface="Arial" panose="020B0604020202020204" pitchFamily="34" charset="0"/>
              <a:buChar char="•"/>
            </a:pPr>
            <a:r>
              <a:rPr lang="en-US" sz="3600" dirty="0">
                <a:ea typeface="Calibri" panose="020F0502020204030204"/>
                <a:cs typeface="Calibri" panose="020F0502020204030204"/>
              </a:rPr>
              <a:t>…</a:t>
            </a:r>
          </a:p>
        </p:txBody>
      </p:sp>
    </p:spTree>
    <p:extLst>
      <p:ext uri="{BB962C8B-B14F-4D97-AF65-F5344CB8AC3E}">
        <p14:creationId xmlns:p14="http://schemas.microsoft.com/office/powerpoint/2010/main" val="272456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E56EA1-D093-9C17-9DF9-1D4BDE3D28BF}"/>
              </a:ext>
            </a:extLst>
          </p:cNvPr>
          <p:cNvSpPr txBox="1"/>
          <p:nvPr/>
        </p:nvSpPr>
        <p:spPr>
          <a:xfrm>
            <a:off x="481264" y="2895600"/>
            <a:ext cx="3709670" cy="1200329"/>
          </a:xfrm>
          <a:prstGeom prst="rect">
            <a:avLst/>
          </a:prstGeom>
          <a:noFill/>
        </p:spPr>
        <p:txBody>
          <a:bodyPr wrap="none" rtlCol="0">
            <a:spAutoFit/>
          </a:bodyPr>
          <a:lstStyle/>
          <a:p>
            <a:r>
              <a:rPr lang="en-US" sz="3600" dirty="0"/>
              <a:t>Individual desiring </a:t>
            </a:r>
          </a:p>
          <a:p>
            <a:r>
              <a:rPr lang="en-US" sz="3600" dirty="0"/>
              <a:t>self-affirmation</a:t>
            </a:r>
          </a:p>
        </p:txBody>
      </p:sp>
      <p:sp>
        <p:nvSpPr>
          <p:cNvPr id="3" name="TextBox 2">
            <a:extLst>
              <a:ext uri="{FF2B5EF4-FFF2-40B4-BE49-F238E27FC236}">
                <a16:creationId xmlns:a16="http://schemas.microsoft.com/office/drawing/2014/main" id="{450A0561-457E-BD8F-AA61-D2EBDFA74B93}"/>
              </a:ext>
            </a:extLst>
          </p:cNvPr>
          <p:cNvSpPr txBox="1"/>
          <p:nvPr/>
        </p:nvSpPr>
        <p:spPr>
          <a:xfrm>
            <a:off x="7868653" y="2895600"/>
            <a:ext cx="3927931" cy="1200329"/>
          </a:xfrm>
          <a:prstGeom prst="rect">
            <a:avLst/>
          </a:prstGeom>
          <a:noFill/>
        </p:spPr>
        <p:txBody>
          <a:bodyPr wrap="square" rtlCol="0">
            <a:spAutoFit/>
          </a:bodyPr>
          <a:lstStyle/>
          <a:p>
            <a:r>
              <a:rPr lang="en-US" sz="3600" dirty="0"/>
              <a:t>Families who are exasperated</a:t>
            </a:r>
          </a:p>
        </p:txBody>
      </p:sp>
      <p:sp>
        <p:nvSpPr>
          <p:cNvPr id="4" name="Callout: Left-Right Arrow 3">
            <a:extLst>
              <a:ext uri="{FF2B5EF4-FFF2-40B4-BE49-F238E27FC236}">
                <a16:creationId xmlns:a16="http://schemas.microsoft.com/office/drawing/2014/main" id="{76A8C9E2-6EDD-3F61-016E-B96F33355A5A}"/>
              </a:ext>
            </a:extLst>
          </p:cNvPr>
          <p:cNvSpPr/>
          <p:nvPr/>
        </p:nvSpPr>
        <p:spPr>
          <a:xfrm>
            <a:off x="4011828" y="2648132"/>
            <a:ext cx="3550508" cy="2018270"/>
          </a:xfrm>
          <a:prstGeom prst="leftRightArrowCallout">
            <a:avLst>
              <a:gd name="adj1" fmla="val 25000"/>
              <a:gd name="adj2" fmla="val 25000"/>
              <a:gd name="adj3" fmla="val 18469"/>
              <a:gd name="adj4" fmla="val 990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8F165AC-2E25-278A-112D-6E06AA3F05B3}"/>
              </a:ext>
            </a:extLst>
          </p:cNvPr>
          <p:cNvSpPr/>
          <p:nvPr/>
        </p:nvSpPr>
        <p:spPr>
          <a:xfrm>
            <a:off x="5284380" y="849777"/>
            <a:ext cx="1005403" cy="2215991"/>
          </a:xfrm>
          <a:prstGeom prst="rect">
            <a:avLst/>
          </a:prstGeom>
          <a:noFill/>
        </p:spPr>
        <p:txBody>
          <a:bodyPr wrap="none" lIns="91440" tIns="45720" rIns="91440" bIns="45720">
            <a:spAutoFit/>
          </a:bodyPr>
          <a:lstStyle/>
          <a:p>
            <a:pPr algn="ctr"/>
            <a:r>
              <a:rPr lang="en-US" sz="13800" b="0" cap="none" spc="0" dirty="0">
                <a:ln w="0"/>
                <a:solidFill>
                  <a:schemeClr val="tx1"/>
                </a:solidFill>
                <a:effectLst>
                  <a:outerShdw blurRad="38100" dist="19050" dir="2700000" algn="tl" rotWithShape="0">
                    <a:schemeClr val="dk1">
                      <a:alpha val="40000"/>
                    </a:schemeClr>
                  </a:outerShdw>
                </a:effectLst>
              </a:rPr>
              <a:t>?</a:t>
            </a:r>
          </a:p>
        </p:txBody>
      </p:sp>
      <p:sp>
        <p:nvSpPr>
          <p:cNvPr id="6" name="TextBox 5">
            <a:extLst>
              <a:ext uri="{FF2B5EF4-FFF2-40B4-BE49-F238E27FC236}">
                <a16:creationId xmlns:a16="http://schemas.microsoft.com/office/drawing/2014/main" id="{0AB36376-BB37-CCF7-6A53-F2D51D233F0E}"/>
              </a:ext>
            </a:extLst>
          </p:cNvPr>
          <p:cNvSpPr txBox="1"/>
          <p:nvPr/>
        </p:nvSpPr>
        <p:spPr>
          <a:xfrm>
            <a:off x="4122821" y="5558589"/>
            <a:ext cx="3448829" cy="369332"/>
          </a:xfrm>
          <a:prstGeom prst="rect">
            <a:avLst/>
          </a:prstGeom>
          <a:noFill/>
        </p:spPr>
        <p:txBody>
          <a:bodyPr wrap="none" rtlCol="0">
            <a:spAutoFit/>
          </a:bodyPr>
          <a:lstStyle/>
          <a:p>
            <a:r>
              <a:rPr lang="en-US" dirty="0"/>
              <a:t>I don’t get to decide your narrative</a:t>
            </a:r>
          </a:p>
        </p:txBody>
      </p:sp>
    </p:spTree>
    <p:extLst>
      <p:ext uri="{BB962C8B-B14F-4D97-AF65-F5344CB8AC3E}">
        <p14:creationId xmlns:p14="http://schemas.microsoft.com/office/powerpoint/2010/main" val="2637285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574E14-276F-7EF2-34D8-1BC4040BF137}"/>
              </a:ext>
            </a:extLst>
          </p:cNvPr>
          <p:cNvSpPr txBox="1"/>
          <p:nvPr/>
        </p:nvSpPr>
        <p:spPr>
          <a:xfrm>
            <a:off x="609599" y="378942"/>
            <a:ext cx="11077075" cy="6001643"/>
          </a:xfrm>
          <a:prstGeom prst="rect">
            <a:avLst/>
          </a:prstGeom>
          <a:noFill/>
        </p:spPr>
        <p:txBody>
          <a:bodyPr wrap="square" rtlCol="0">
            <a:spAutoFit/>
          </a:bodyPr>
          <a:lstStyle/>
          <a:p>
            <a:r>
              <a:rPr lang="en-US" sz="2400" dirty="0"/>
              <a:t>First note:</a:t>
            </a:r>
          </a:p>
          <a:p>
            <a:endParaRPr lang="en-US" sz="2400" dirty="0"/>
          </a:p>
          <a:p>
            <a:r>
              <a:rPr lang="en-US" sz="2400" dirty="0"/>
              <a:t>What helps you may hurt someone else</a:t>
            </a:r>
          </a:p>
          <a:p>
            <a:r>
              <a:rPr lang="en-US" sz="2400" dirty="0"/>
              <a:t>What hurts you may help someone else</a:t>
            </a:r>
          </a:p>
          <a:p>
            <a:r>
              <a:rPr lang="en-US" sz="2400" dirty="0"/>
              <a:t>An organization you hate may be a blessing in disguise for someone else</a:t>
            </a:r>
          </a:p>
          <a:p>
            <a:endParaRPr lang="en-US" sz="2400" dirty="0"/>
          </a:p>
          <a:p>
            <a:endParaRPr lang="en-US" sz="2400" dirty="0"/>
          </a:p>
          <a:p>
            <a:r>
              <a:rPr lang="en-US" sz="2400" dirty="0"/>
              <a:t>We are all different with different struggles.</a:t>
            </a:r>
          </a:p>
          <a:p>
            <a:endParaRPr lang="en-US" sz="2400" dirty="0"/>
          </a:p>
          <a:p>
            <a:endParaRPr lang="en-US" sz="2400" dirty="0"/>
          </a:p>
          <a:p>
            <a:r>
              <a:rPr lang="en-US" sz="2400" dirty="0"/>
              <a:t>There are individuals and/or family members who are overburdened and would do anything to have something “fixed”, so don’t be mad or impatient at them for trying.</a:t>
            </a:r>
          </a:p>
          <a:p>
            <a:endParaRPr lang="en-US" sz="2400" dirty="0"/>
          </a:p>
          <a:p>
            <a:endParaRPr lang="en-US" sz="2400" dirty="0"/>
          </a:p>
          <a:p>
            <a:r>
              <a:rPr lang="en-US" sz="2400" dirty="0"/>
              <a:t>Do not become intolerant of others on the spectrum and the solutions/conclusions they come to.</a:t>
            </a:r>
          </a:p>
        </p:txBody>
      </p:sp>
    </p:spTree>
    <p:extLst>
      <p:ext uri="{BB962C8B-B14F-4D97-AF65-F5344CB8AC3E}">
        <p14:creationId xmlns:p14="http://schemas.microsoft.com/office/powerpoint/2010/main" val="36195512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7195" y="617993"/>
            <a:ext cx="9228937" cy="1446550"/>
          </a:xfrm>
          <a:prstGeom prst="rect">
            <a:avLst/>
          </a:prstGeom>
          <a:noFill/>
        </p:spPr>
        <p:txBody>
          <a:bodyPr wrap="none" lIns="91440" tIns="45720" rIns="91440" bIns="45720">
            <a:spAutoFit/>
          </a:bodyPr>
          <a:lstStyle/>
          <a:p>
            <a:pPr algn="ctr"/>
            <a:r>
              <a:rPr lang="en-US" sz="8800" b="0" cap="none" spc="0" dirty="0">
                <a:ln w="0"/>
                <a:solidFill>
                  <a:schemeClr val="tx1"/>
                </a:solidFill>
                <a:effectLst>
                  <a:outerShdw blurRad="38100" dist="19050" dir="2700000" algn="tl" rotWithShape="0">
                    <a:schemeClr val="dk1">
                      <a:alpha val="40000"/>
                    </a:schemeClr>
                  </a:outerShdw>
                </a:effectLst>
              </a:rPr>
              <a:t>WHAT IS OUR GOAL</a:t>
            </a:r>
          </a:p>
        </p:txBody>
      </p:sp>
      <p:sp>
        <p:nvSpPr>
          <p:cNvPr id="4" name="TextBox 3">
            <a:extLst>
              <a:ext uri="{FF2B5EF4-FFF2-40B4-BE49-F238E27FC236}">
                <a16:creationId xmlns:a16="http://schemas.microsoft.com/office/drawing/2014/main" id="{D2AF5367-5C33-02EC-8AA8-481BA7357ADF}"/>
              </a:ext>
            </a:extLst>
          </p:cNvPr>
          <p:cNvSpPr txBox="1"/>
          <p:nvPr/>
        </p:nvSpPr>
        <p:spPr>
          <a:xfrm>
            <a:off x="1600137" y="2064543"/>
            <a:ext cx="9343052" cy="2862322"/>
          </a:xfrm>
          <a:prstGeom prst="rect">
            <a:avLst/>
          </a:prstGeom>
          <a:noFill/>
          <a:ln>
            <a:solidFill>
              <a:schemeClr val="tx1"/>
            </a:solidFill>
          </a:ln>
        </p:spPr>
        <p:txBody>
          <a:bodyPr wrap="square" lIns="91440" tIns="45720" rIns="91440" bIns="45720" rtlCol="0" anchor="t">
            <a:spAutoFit/>
          </a:bodyPr>
          <a:lstStyle/>
          <a:p>
            <a:r>
              <a:rPr lang="en-US" sz="3600" dirty="0"/>
              <a:t>NOT:</a:t>
            </a:r>
          </a:p>
          <a:p>
            <a:pPr marL="1028700" lvl="1" indent="-571500">
              <a:buFont typeface="Arial" panose="020B0604020202020204" pitchFamily="34" charset="0"/>
              <a:buChar char="•"/>
            </a:pPr>
            <a:r>
              <a:rPr lang="en-US" sz="3600" dirty="0"/>
              <a:t>Trying to make us like everyone else</a:t>
            </a:r>
            <a:endParaRPr lang="en-US" sz="3600" dirty="0">
              <a:ea typeface="Calibri"/>
              <a:cs typeface="Calibri"/>
            </a:endParaRPr>
          </a:p>
          <a:p>
            <a:pPr marL="1028700" lvl="1" indent="-571500">
              <a:buFont typeface="Arial" panose="020B0604020202020204" pitchFamily="34" charset="0"/>
              <a:buChar char="•"/>
            </a:pPr>
            <a:r>
              <a:rPr lang="en-US" sz="3600" dirty="0"/>
              <a:t>Trying to make us fit into a box</a:t>
            </a:r>
            <a:endParaRPr lang="en-US" sz="3600" dirty="0">
              <a:ea typeface="Calibri" panose="020F0502020204030204"/>
              <a:cs typeface="Calibri" panose="020F0502020204030204"/>
            </a:endParaRPr>
          </a:p>
          <a:p>
            <a:pPr marL="1028700" lvl="1" indent="-571500">
              <a:buFont typeface="Arial" panose="020B0604020202020204" pitchFamily="34" charset="0"/>
              <a:buChar char="•"/>
            </a:pPr>
            <a:r>
              <a:rPr lang="en-US" sz="3600" dirty="0"/>
              <a:t>Make sure we do things like everyone else</a:t>
            </a:r>
            <a:endParaRPr lang="en-US" sz="3600" dirty="0">
              <a:ea typeface="Calibri" panose="020F0502020204030204"/>
              <a:cs typeface="Calibri" panose="020F0502020204030204"/>
            </a:endParaRPr>
          </a:p>
          <a:p>
            <a:pPr marL="1028700" lvl="1" indent="-571500">
              <a:buFont typeface="Arial" panose="020B0604020202020204" pitchFamily="34" charset="0"/>
              <a:buChar char="•"/>
            </a:pPr>
            <a:r>
              <a:rPr lang="en-US" sz="3600" dirty="0">
                <a:ea typeface="Calibri" panose="020F0502020204030204"/>
                <a:cs typeface="Calibri" panose="020F0502020204030204"/>
              </a:rPr>
              <a:t>Taking obstacles completely away</a:t>
            </a:r>
          </a:p>
        </p:txBody>
      </p:sp>
      <p:sp>
        <p:nvSpPr>
          <p:cNvPr id="3" name="TextBox 2">
            <a:extLst>
              <a:ext uri="{FF2B5EF4-FFF2-40B4-BE49-F238E27FC236}">
                <a16:creationId xmlns:a16="http://schemas.microsoft.com/office/drawing/2014/main" id="{69F9EF08-1649-5102-A1E3-BD49DBB10490}"/>
              </a:ext>
            </a:extLst>
          </p:cNvPr>
          <p:cNvSpPr txBox="1"/>
          <p:nvPr/>
        </p:nvSpPr>
        <p:spPr>
          <a:xfrm>
            <a:off x="705966" y="5593676"/>
            <a:ext cx="10780067" cy="646331"/>
          </a:xfrm>
          <a:prstGeom prst="rect">
            <a:avLst/>
          </a:prstGeom>
          <a:noFill/>
        </p:spPr>
        <p:txBody>
          <a:bodyPr wrap="none" rtlCol="0">
            <a:spAutoFit/>
          </a:bodyPr>
          <a:lstStyle/>
          <a:p>
            <a:r>
              <a:rPr lang="en-US" sz="3600" dirty="0">
                <a:solidFill>
                  <a:srgbClr val="FF0000"/>
                </a:solidFill>
              </a:rPr>
              <a:t>We are not trying to hide or take away our autistic traits!</a:t>
            </a:r>
          </a:p>
        </p:txBody>
      </p:sp>
    </p:spTree>
    <p:extLst>
      <p:ext uri="{BB962C8B-B14F-4D97-AF65-F5344CB8AC3E}">
        <p14:creationId xmlns:p14="http://schemas.microsoft.com/office/powerpoint/2010/main" val="3102642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CF98B5-0CAD-F7E9-46EC-06A50AE5B4A2}"/>
              </a:ext>
            </a:extLst>
          </p:cNvPr>
          <p:cNvSpPr txBox="1"/>
          <p:nvPr/>
        </p:nvSpPr>
        <p:spPr>
          <a:xfrm>
            <a:off x="657225" y="2177090"/>
            <a:ext cx="10572750"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ea typeface="Calibri"/>
                <a:cs typeface="Calibri"/>
              </a:rPr>
              <a:t>Any goal:</a:t>
            </a:r>
            <a:endParaRPr lang="en-US" dirty="0"/>
          </a:p>
          <a:p>
            <a:pPr marL="914400" lvl="1" indent="-457200">
              <a:buFont typeface="Arial"/>
              <a:buChar char="•"/>
            </a:pPr>
            <a:r>
              <a:rPr lang="en-US" sz="3200" dirty="0">
                <a:ea typeface="Calibri"/>
                <a:cs typeface="Calibri"/>
              </a:rPr>
              <a:t>maximize the things that make us unique.</a:t>
            </a:r>
          </a:p>
          <a:p>
            <a:pPr marL="1371600" lvl="2" indent="-457200">
              <a:buFont typeface="Wingdings" panose="05000000000000000000" pitchFamily="2" charset="2"/>
              <a:buChar char="Ø"/>
            </a:pPr>
            <a:r>
              <a:rPr lang="en-US" sz="2400" dirty="0">
                <a:ea typeface="Calibri"/>
                <a:cs typeface="Calibri"/>
              </a:rPr>
              <a:t>Especially the obscure and unexplored</a:t>
            </a:r>
          </a:p>
          <a:p>
            <a:pPr marL="914400" lvl="1" indent="-457200">
              <a:buFont typeface="Arial"/>
              <a:buChar char="•"/>
            </a:pPr>
            <a:endParaRPr lang="en-US" sz="3200" dirty="0">
              <a:ea typeface="Calibri"/>
              <a:cs typeface="Calibri"/>
            </a:endParaRPr>
          </a:p>
          <a:p>
            <a:pPr marL="914400" lvl="1" indent="-457200">
              <a:buFont typeface="Arial"/>
              <a:buChar char="•"/>
            </a:pPr>
            <a:r>
              <a:rPr lang="en-US" sz="3200" dirty="0">
                <a:ea typeface="Calibri"/>
                <a:cs typeface="Calibri"/>
              </a:rPr>
              <a:t>learning to navigate environments.</a:t>
            </a:r>
          </a:p>
          <a:p>
            <a:pPr marL="1371600" lvl="2" indent="-457200">
              <a:buFont typeface="Arial"/>
              <a:buChar char="•"/>
            </a:pPr>
            <a:r>
              <a:rPr lang="en-US" sz="2400" dirty="0">
                <a:ea typeface="Calibri"/>
                <a:cs typeface="Calibri"/>
              </a:rPr>
              <a:t>Turn the environment into a tool vs the environment as the enemy/oppressive system</a:t>
            </a:r>
          </a:p>
          <a:p>
            <a:pPr marL="914400" lvl="1" indent="-457200">
              <a:buFont typeface="Arial"/>
              <a:buChar char="•"/>
            </a:pPr>
            <a:endParaRPr lang="en-US" sz="3200" dirty="0">
              <a:ea typeface="Calibri"/>
              <a:cs typeface="Calibri"/>
            </a:endParaRPr>
          </a:p>
          <a:p>
            <a:pPr marL="914400" lvl="1" indent="-457200">
              <a:buFont typeface="Arial"/>
              <a:buChar char="•"/>
            </a:pPr>
            <a:r>
              <a:rPr lang="en-US" sz="3200" dirty="0">
                <a:ea typeface="Calibri"/>
                <a:cs typeface="Calibri"/>
              </a:rPr>
              <a:t>Know how to address our deficiencies, and if possible,</a:t>
            </a:r>
          </a:p>
          <a:p>
            <a:pPr lvl="1"/>
            <a:r>
              <a:rPr lang="en-US" sz="3200" dirty="0">
                <a:ea typeface="Calibri"/>
                <a:cs typeface="Calibri"/>
              </a:rPr>
              <a:t>             turn them into strengths or tools</a:t>
            </a:r>
          </a:p>
        </p:txBody>
      </p:sp>
      <p:sp>
        <p:nvSpPr>
          <p:cNvPr id="4" name="Right Arrow 6">
            <a:extLst>
              <a:ext uri="{FF2B5EF4-FFF2-40B4-BE49-F238E27FC236}">
                <a16:creationId xmlns:a16="http://schemas.microsoft.com/office/drawing/2014/main" id="{7D83DBFA-1118-57DF-74C9-55FD4EF53F80}"/>
              </a:ext>
            </a:extLst>
          </p:cNvPr>
          <p:cNvSpPr/>
          <p:nvPr/>
        </p:nvSpPr>
        <p:spPr>
          <a:xfrm>
            <a:off x="5865309" y="1036060"/>
            <a:ext cx="2301964" cy="320869"/>
          </a:xfrm>
          <a:prstGeom prst="rightArrow">
            <a:avLst>
              <a:gd name="adj1" fmla="val 16225"/>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9">
            <a:extLst>
              <a:ext uri="{FF2B5EF4-FFF2-40B4-BE49-F238E27FC236}">
                <a16:creationId xmlns:a16="http://schemas.microsoft.com/office/drawing/2014/main" id="{413187D1-E9E5-716E-FB59-26B0D685583E}"/>
              </a:ext>
            </a:extLst>
          </p:cNvPr>
          <p:cNvSpPr/>
          <p:nvPr/>
        </p:nvSpPr>
        <p:spPr>
          <a:xfrm>
            <a:off x="7812165" y="-430803"/>
            <a:ext cx="2524539" cy="2534478"/>
          </a:xfrm>
          <a:prstGeom prst="star5">
            <a:avLst/>
          </a:prstGeom>
          <a:ln w="571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GOAL</a:t>
            </a:r>
          </a:p>
        </p:txBody>
      </p:sp>
      <p:pic>
        <p:nvPicPr>
          <p:cNvPr id="3" name="Picture 2">
            <a:extLst>
              <a:ext uri="{FF2B5EF4-FFF2-40B4-BE49-F238E27FC236}">
                <a16:creationId xmlns:a16="http://schemas.microsoft.com/office/drawing/2014/main" id="{AF449DF9-8694-2773-95C8-07F44E7C1880}"/>
              </a:ext>
            </a:extLst>
          </p:cNvPr>
          <p:cNvPicPr>
            <a:picLocks noChangeAspect="1"/>
          </p:cNvPicPr>
          <p:nvPr/>
        </p:nvPicPr>
        <p:blipFill rotWithShape="1">
          <a:blip r:embed="rId2"/>
          <a:srcRect l="10402" t="19051" b="21430"/>
          <a:stretch/>
        </p:blipFill>
        <p:spPr>
          <a:xfrm>
            <a:off x="1855296" y="33484"/>
            <a:ext cx="3822621" cy="2534479"/>
          </a:xfrm>
          <a:prstGeom prst="rect">
            <a:avLst/>
          </a:prstGeom>
        </p:spPr>
      </p:pic>
    </p:spTree>
    <p:extLst>
      <p:ext uri="{BB962C8B-B14F-4D97-AF65-F5344CB8AC3E}">
        <p14:creationId xmlns:p14="http://schemas.microsoft.com/office/powerpoint/2010/main" val="1698819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10" descr="Children wheelchair Vector Clipart Royalty Free. 2,227 Children ..."/>
          <p:cNvPicPr>
            <a:picLocks noChangeAspect="1" noChangeArrowheads="1"/>
          </p:cNvPicPr>
          <p:nvPr/>
        </p:nvPicPr>
        <p:blipFill rotWithShape="1">
          <a:blip r:embed="rId2">
            <a:extLst>
              <a:ext uri="{28A0092B-C50C-407E-A947-70E740481C1C}">
                <a14:useLocalDpi xmlns:a14="http://schemas.microsoft.com/office/drawing/2010/main" val="0"/>
              </a:ext>
            </a:extLst>
          </a:blip>
          <a:srcRect r="8727"/>
          <a:stretch/>
        </p:blipFill>
        <p:spPr bwMode="auto">
          <a:xfrm>
            <a:off x="928421" y="3396559"/>
            <a:ext cx="2271290" cy="26551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Tired clipart tired office worker, Tired tired office worke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2125" y="717314"/>
            <a:ext cx="2063627" cy="252984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a:grpSpLocks noChangeAspect="1"/>
          </p:cNvGrpSpPr>
          <p:nvPr/>
        </p:nvGrpSpPr>
        <p:grpSpPr>
          <a:xfrm>
            <a:off x="3061704" y="2332895"/>
            <a:ext cx="3650551" cy="2275840"/>
            <a:chOff x="502534" y="1539240"/>
            <a:chExt cx="6771447" cy="4221480"/>
          </a:xfrm>
        </p:grpSpPr>
        <p:pic>
          <p:nvPicPr>
            <p:cNvPr id="6" name="Picture 6" descr="Exhausted clipart 20 free Cliparts | Download images on Clipground 20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3180" y="2387917"/>
              <a:ext cx="4340801" cy="33728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Tired Cartoon Girl - ClipArt Be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534" y="1539240"/>
              <a:ext cx="3703053" cy="4221480"/>
            </a:xfrm>
            <a:prstGeom prst="rect">
              <a:avLst/>
            </a:prstGeom>
            <a:noFill/>
          </p:spPr>
        </p:pic>
      </p:grpSp>
      <p:grpSp>
        <p:nvGrpSpPr>
          <p:cNvPr id="3" name="Group 2"/>
          <p:cNvGrpSpPr/>
          <p:nvPr/>
        </p:nvGrpSpPr>
        <p:grpSpPr>
          <a:xfrm>
            <a:off x="5438301" y="1867654"/>
            <a:ext cx="5090161" cy="4399280"/>
            <a:chOff x="5156971" y="1739717"/>
            <a:chExt cx="5328150" cy="4711883"/>
          </a:xfrm>
        </p:grpSpPr>
        <p:pic>
          <p:nvPicPr>
            <p:cNvPr id="7" name="Picture 16" descr="man climbing stairs clipart 10 free Cliparts | Download images on ..."/>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t="40290" r="68175"/>
            <a:stretch/>
          </p:blipFill>
          <p:spPr bwMode="auto">
            <a:xfrm>
              <a:off x="5156971" y="2336800"/>
              <a:ext cx="3641590" cy="36356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man climbing stairs clipart 10 free Cliparts | Download images on ..."/>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t="40290" r="68175"/>
            <a:stretch/>
          </p:blipFill>
          <p:spPr bwMode="auto">
            <a:xfrm>
              <a:off x="6843531" y="1739717"/>
              <a:ext cx="3641590" cy="36356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man climbing stairs clipart 10 free Cliparts | Download images on ..."/>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t="93602" r="68175"/>
            <a:stretch/>
          </p:blipFill>
          <p:spPr bwMode="auto">
            <a:xfrm>
              <a:off x="6843531" y="5073338"/>
              <a:ext cx="3641590" cy="137826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3700914" y="5719673"/>
            <a:ext cx="6554418" cy="923330"/>
          </a:xfrm>
          <a:prstGeom prst="rect">
            <a:avLst/>
          </a:prstGeom>
          <a:noFill/>
        </p:spPr>
        <p:txBody>
          <a:bodyPr wrap="square" rtlCol="0">
            <a:spAutoFit/>
          </a:bodyPr>
          <a:lstStyle/>
          <a:p>
            <a:r>
              <a:rPr lang="en-US" dirty="0"/>
              <a:t>You can’t </a:t>
            </a:r>
            <a:r>
              <a:rPr lang="en-US" dirty="0" err="1"/>
              <a:t>uncondition</a:t>
            </a:r>
            <a:r>
              <a:rPr lang="en-US" dirty="0"/>
              <a:t> someone out of it, </a:t>
            </a:r>
          </a:p>
          <a:p>
            <a:r>
              <a:rPr lang="en-US" dirty="0"/>
              <a:t>People shouldn't be punished for it.</a:t>
            </a:r>
          </a:p>
          <a:p>
            <a:r>
              <a:rPr lang="en-US" dirty="0"/>
              <a:t>“Coping Skills and Accommodate” </a:t>
            </a:r>
          </a:p>
        </p:txBody>
      </p:sp>
      <p:sp>
        <p:nvSpPr>
          <p:cNvPr id="12" name="TextBox 11"/>
          <p:cNvSpPr txBox="1"/>
          <p:nvPr/>
        </p:nvSpPr>
        <p:spPr>
          <a:xfrm>
            <a:off x="2574424" y="192113"/>
            <a:ext cx="8473217" cy="369332"/>
          </a:xfrm>
          <a:prstGeom prst="rect">
            <a:avLst/>
          </a:prstGeom>
          <a:noFill/>
        </p:spPr>
        <p:txBody>
          <a:bodyPr wrap="none" rtlCol="0">
            <a:spAutoFit/>
          </a:bodyPr>
          <a:lstStyle/>
          <a:p>
            <a:r>
              <a:rPr lang="en-US" dirty="0"/>
              <a:t>There is a difference between having issues doing something and not being able to do it.</a:t>
            </a:r>
          </a:p>
        </p:txBody>
      </p:sp>
    </p:spTree>
    <p:extLst>
      <p:ext uri="{BB962C8B-B14F-4D97-AF65-F5344CB8AC3E}">
        <p14:creationId xmlns:p14="http://schemas.microsoft.com/office/powerpoint/2010/main" val="32795750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E48396C-922B-7C56-1E8C-D1C08687604B}"/>
              </a:ext>
            </a:extLst>
          </p:cNvPr>
          <p:cNvGrpSpPr/>
          <p:nvPr/>
        </p:nvGrpSpPr>
        <p:grpSpPr>
          <a:xfrm>
            <a:off x="2755900" y="89721"/>
            <a:ext cx="6680199" cy="4646728"/>
            <a:chOff x="2718497" y="3457"/>
            <a:chExt cx="6988627" cy="6442871"/>
          </a:xfrm>
        </p:grpSpPr>
        <p:pic>
          <p:nvPicPr>
            <p:cNvPr id="2" name="Picture 1" descr="clipart weighing scale - Clip Art Library">
              <a:extLst>
                <a:ext uri="{FF2B5EF4-FFF2-40B4-BE49-F238E27FC236}">
                  <a16:creationId xmlns:a16="http://schemas.microsoft.com/office/drawing/2014/main" id="{EDD8E136-DE06-D541-EB62-4395846D3280}"/>
                </a:ext>
              </a:extLst>
            </p:cNvPr>
            <p:cNvPicPr>
              <a:picLocks noChangeAspect="1"/>
            </p:cNvPicPr>
            <p:nvPr/>
          </p:nvPicPr>
          <p:blipFill>
            <a:blip r:embed="rId2"/>
            <a:stretch>
              <a:fillRect/>
            </a:stretch>
          </p:blipFill>
          <p:spPr>
            <a:xfrm>
              <a:off x="3145972" y="3457"/>
              <a:ext cx="5473699" cy="6442871"/>
            </a:xfrm>
            <a:prstGeom prst="rect">
              <a:avLst/>
            </a:prstGeom>
          </p:spPr>
        </p:pic>
        <p:sp>
          <p:nvSpPr>
            <p:cNvPr id="3" name="TextBox 2">
              <a:extLst>
                <a:ext uri="{FF2B5EF4-FFF2-40B4-BE49-F238E27FC236}">
                  <a16:creationId xmlns:a16="http://schemas.microsoft.com/office/drawing/2014/main" id="{C5BC5E57-3587-EC25-05C3-626754CFCD66}"/>
                </a:ext>
              </a:extLst>
            </p:cNvPr>
            <p:cNvSpPr txBox="1"/>
            <p:nvPr/>
          </p:nvSpPr>
          <p:spPr>
            <a:xfrm>
              <a:off x="2718497" y="3446956"/>
              <a:ext cx="30697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ea typeface="Calibri"/>
                  <a:cs typeface="Calibri"/>
                </a:rPr>
                <a:t>Accommodate</a:t>
              </a:r>
              <a:endParaRPr lang="en-US" sz="3600" dirty="0" err="1"/>
            </a:p>
          </p:txBody>
        </p:sp>
        <p:sp>
          <p:nvSpPr>
            <p:cNvPr id="4" name="TextBox 3">
              <a:extLst>
                <a:ext uri="{FF2B5EF4-FFF2-40B4-BE49-F238E27FC236}">
                  <a16:creationId xmlns:a16="http://schemas.microsoft.com/office/drawing/2014/main" id="{30D5D2F7-99D4-3DB3-E236-62BDD6F9681E}"/>
                </a:ext>
              </a:extLst>
            </p:cNvPr>
            <p:cNvSpPr txBox="1"/>
            <p:nvPr/>
          </p:nvSpPr>
          <p:spPr>
            <a:xfrm>
              <a:off x="6637354" y="3393292"/>
              <a:ext cx="30697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ea typeface="Calibri"/>
                  <a:cs typeface="Calibri"/>
                </a:rPr>
                <a:t>Overcome</a:t>
              </a:r>
              <a:endParaRPr lang="en-US" sz="3600" dirty="0" err="1"/>
            </a:p>
          </p:txBody>
        </p:sp>
      </p:grpSp>
      <p:sp>
        <p:nvSpPr>
          <p:cNvPr id="5" name="TextBox 4">
            <a:extLst>
              <a:ext uri="{FF2B5EF4-FFF2-40B4-BE49-F238E27FC236}">
                <a16:creationId xmlns:a16="http://schemas.microsoft.com/office/drawing/2014/main" id="{3DF0BE1E-FD03-5BC2-439D-D8AF2F27BEE4}"/>
              </a:ext>
            </a:extLst>
          </p:cNvPr>
          <p:cNvSpPr txBox="1"/>
          <p:nvPr/>
        </p:nvSpPr>
        <p:spPr>
          <a:xfrm>
            <a:off x="1834298" y="160909"/>
            <a:ext cx="42581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The Ever On-going balancing act</a:t>
            </a:r>
            <a:endParaRPr lang="en-US" dirty="0"/>
          </a:p>
        </p:txBody>
      </p:sp>
      <p:sp>
        <p:nvSpPr>
          <p:cNvPr id="6" name="TextBox 1">
            <a:extLst>
              <a:ext uri="{FF2B5EF4-FFF2-40B4-BE49-F238E27FC236}">
                <a16:creationId xmlns:a16="http://schemas.microsoft.com/office/drawing/2014/main" id="{1BE3F244-2E23-18A1-67F5-281D38896883}"/>
              </a:ext>
            </a:extLst>
          </p:cNvPr>
          <p:cNvSpPr txBox="1"/>
          <p:nvPr/>
        </p:nvSpPr>
        <p:spPr>
          <a:xfrm>
            <a:off x="203522" y="4662292"/>
            <a:ext cx="11769268"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ea typeface="Calibri"/>
                <a:cs typeface="Calibri"/>
              </a:rPr>
              <a:t>Sometimes there will be things we cannot do, </a:t>
            </a:r>
            <a:endParaRPr lang="en-US" sz="1400" dirty="0"/>
          </a:p>
          <a:p>
            <a:r>
              <a:rPr lang="en-US" sz="2400" dirty="0">
                <a:ea typeface="Calibri"/>
                <a:cs typeface="Calibri"/>
              </a:rPr>
              <a:t>         and we can't expect others to suffer because we can't</a:t>
            </a:r>
            <a:endParaRPr lang="en-US" sz="1400" dirty="0"/>
          </a:p>
          <a:p>
            <a:endParaRPr lang="en-US" sz="2400" dirty="0">
              <a:ea typeface="Calibri"/>
              <a:cs typeface="Calibri"/>
            </a:endParaRPr>
          </a:p>
        </p:txBody>
      </p:sp>
    </p:spTree>
    <p:extLst>
      <p:ext uri="{BB962C8B-B14F-4D97-AF65-F5344CB8AC3E}">
        <p14:creationId xmlns:p14="http://schemas.microsoft.com/office/powerpoint/2010/main" val="41775519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ipart weighing scale - Clip Art Library">
            <a:extLst>
              <a:ext uri="{FF2B5EF4-FFF2-40B4-BE49-F238E27FC236}">
                <a16:creationId xmlns:a16="http://schemas.microsoft.com/office/drawing/2014/main" id="{B4EABA98-7DBC-3F9F-AD2C-1BC5C435CC7E}"/>
              </a:ext>
            </a:extLst>
          </p:cNvPr>
          <p:cNvPicPr>
            <a:picLocks noChangeAspect="1"/>
          </p:cNvPicPr>
          <p:nvPr/>
        </p:nvPicPr>
        <p:blipFill>
          <a:blip r:embed="rId2"/>
          <a:stretch>
            <a:fillRect/>
          </a:stretch>
        </p:blipFill>
        <p:spPr>
          <a:xfrm>
            <a:off x="4298042" y="-87259"/>
            <a:ext cx="5473699" cy="6442871"/>
          </a:xfrm>
          <a:prstGeom prst="rect">
            <a:avLst/>
          </a:prstGeom>
        </p:spPr>
      </p:pic>
      <p:pic>
        <p:nvPicPr>
          <p:cNvPr id="2" name="Picture 1" descr="clipart weighing scale - Clip Art Library">
            <a:extLst>
              <a:ext uri="{FF2B5EF4-FFF2-40B4-BE49-F238E27FC236}">
                <a16:creationId xmlns:a16="http://schemas.microsoft.com/office/drawing/2014/main" id="{EDD8E136-DE06-D541-EB62-4395846D3280}"/>
              </a:ext>
            </a:extLst>
          </p:cNvPr>
          <p:cNvPicPr>
            <a:picLocks noChangeAspect="1"/>
          </p:cNvPicPr>
          <p:nvPr/>
        </p:nvPicPr>
        <p:blipFill>
          <a:blip r:embed="rId2"/>
          <a:stretch>
            <a:fillRect/>
          </a:stretch>
        </p:blipFill>
        <p:spPr>
          <a:xfrm>
            <a:off x="805543" y="-87258"/>
            <a:ext cx="5473699" cy="6442871"/>
          </a:xfrm>
          <a:prstGeom prst="rect">
            <a:avLst/>
          </a:prstGeom>
        </p:spPr>
      </p:pic>
      <p:sp>
        <p:nvSpPr>
          <p:cNvPr id="3" name="TextBox 2">
            <a:extLst>
              <a:ext uri="{FF2B5EF4-FFF2-40B4-BE49-F238E27FC236}">
                <a16:creationId xmlns:a16="http://schemas.microsoft.com/office/drawing/2014/main" id="{C5BC5E57-3587-EC25-05C3-626754CFCD66}"/>
              </a:ext>
            </a:extLst>
          </p:cNvPr>
          <p:cNvSpPr txBox="1"/>
          <p:nvPr/>
        </p:nvSpPr>
        <p:spPr>
          <a:xfrm>
            <a:off x="378068" y="3557481"/>
            <a:ext cx="30697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ea typeface="Calibri"/>
                <a:cs typeface="Calibri"/>
              </a:rPr>
              <a:t>Accommodate</a:t>
            </a:r>
            <a:endParaRPr lang="en-US" sz="3600" dirty="0" err="1"/>
          </a:p>
        </p:txBody>
      </p:sp>
      <p:sp>
        <p:nvSpPr>
          <p:cNvPr id="4" name="TextBox 3">
            <a:extLst>
              <a:ext uri="{FF2B5EF4-FFF2-40B4-BE49-F238E27FC236}">
                <a16:creationId xmlns:a16="http://schemas.microsoft.com/office/drawing/2014/main" id="{30D5D2F7-99D4-3DB3-E236-62BDD6F9681E}"/>
              </a:ext>
            </a:extLst>
          </p:cNvPr>
          <p:cNvSpPr txBox="1"/>
          <p:nvPr/>
        </p:nvSpPr>
        <p:spPr>
          <a:xfrm>
            <a:off x="4296925" y="3430480"/>
            <a:ext cx="30697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ea typeface="Calibri"/>
                <a:cs typeface="Calibri"/>
              </a:rPr>
              <a:t>Innovation</a:t>
            </a:r>
            <a:endParaRPr lang="en-US" sz="3600" dirty="0" err="1"/>
          </a:p>
        </p:txBody>
      </p:sp>
      <p:sp>
        <p:nvSpPr>
          <p:cNvPr id="5" name="TextBox 4">
            <a:extLst>
              <a:ext uri="{FF2B5EF4-FFF2-40B4-BE49-F238E27FC236}">
                <a16:creationId xmlns:a16="http://schemas.microsoft.com/office/drawing/2014/main" id="{3DF0BE1E-FD03-5BC2-439D-D8AF2F27BEE4}"/>
              </a:ext>
            </a:extLst>
          </p:cNvPr>
          <p:cNvSpPr txBox="1"/>
          <p:nvPr/>
        </p:nvSpPr>
        <p:spPr>
          <a:xfrm>
            <a:off x="3767364" y="133055"/>
            <a:ext cx="42581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The Ever On-going balancing act</a:t>
            </a:r>
            <a:endParaRPr lang="en-US" dirty="0"/>
          </a:p>
        </p:txBody>
      </p:sp>
      <p:sp>
        <p:nvSpPr>
          <p:cNvPr id="8" name="TextBox 7">
            <a:extLst>
              <a:ext uri="{FF2B5EF4-FFF2-40B4-BE49-F238E27FC236}">
                <a16:creationId xmlns:a16="http://schemas.microsoft.com/office/drawing/2014/main" id="{C2164D34-9751-765F-EEB5-8FA7B42E8EA0}"/>
              </a:ext>
            </a:extLst>
          </p:cNvPr>
          <p:cNvSpPr txBox="1"/>
          <p:nvPr/>
        </p:nvSpPr>
        <p:spPr>
          <a:xfrm>
            <a:off x="7789424" y="3557479"/>
            <a:ext cx="30697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ea typeface="Calibri"/>
                <a:cs typeface="Calibri"/>
              </a:rPr>
              <a:t>Overcome</a:t>
            </a:r>
            <a:endParaRPr lang="en-US" sz="3600" dirty="0" err="1"/>
          </a:p>
        </p:txBody>
      </p:sp>
      <p:sp>
        <p:nvSpPr>
          <p:cNvPr id="9" name="TextBox 8">
            <a:extLst>
              <a:ext uri="{FF2B5EF4-FFF2-40B4-BE49-F238E27FC236}">
                <a16:creationId xmlns:a16="http://schemas.microsoft.com/office/drawing/2014/main" id="{0DCDE395-01CF-5BC4-D242-C3AAB583095F}"/>
              </a:ext>
            </a:extLst>
          </p:cNvPr>
          <p:cNvSpPr txBox="1"/>
          <p:nvPr/>
        </p:nvSpPr>
        <p:spPr>
          <a:xfrm>
            <a:off x="3967918" y="4768385"/>
            <a:ext cx="27431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ea typeface="Calibri"/>
                <a:cs typeface="Calibri"/>
              </a:rPr>
              <a:t>Understanding limitations and goals empowers us to look at new ways to do things</a:t>
            </a:r>
            <a:endParaRPr lang="en-US" dirty="0"/>
          </a:p>
        </p:txBody>
      </p:sp>
    </p:spTree>
    <p:extLst>
      <p:ext uri="{BB962C8B-B14F-4D97-AF65-F5344CB8AC3E}">
        <p14:creationId xmlns:p14="http://schemas.microsoft.com/office/powerpoint/2010/main" val="4228814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CF7A5C7-2BB2-B32C-E6F6-38C8DB2EBBF9}"/>
              </a:ext>
            </a:extLst>
          </p:cNvPr>
          <p:cNvGrpSpPr>
            <a:grpSpLocks noChangeAspect="1"/>
          </p:cNvGrpSpPr>
          <p:nvPr/>
        </p:nvGrpSpPr>
        <p:grpSpPr>
          <a:xfrm>
            <a:off x="5227033" y="2352675"/>
            <a:ext cx="6964968" cy="4362449"/>
            <a:chOff x="1120575" y="516004"/>
            <a:chExt cx="10125457" cy="6341995"/>
          </a:xfrm>
        </p:grpSpPr>
        <p:pic>
          <p:nvPicPr>
            <p:cNvPr id="5" name="Picture 2" descr="Happy group different people having achieved Vector Image">
              <a:extLst>
                <a:ext uri="{FF2B5EF4-FFF2-40B4-BE49-F238E27FC236}">
                  <a16:creationId xmlns:a16="http://schemas.microsoft.com/office/drawing/2014/main" id="{C96E859D-19C7-0E48-0C67-BB5EF2CCE4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116"/>
            <a:stretch/>
          </p:blipFill>
          <p:spPr bwMode="auto">
            <a:xfrm>
              <a:off x="1120575" y="516004"/>
              <a:ext cx="10125457" cy="63419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Boy Adult Clipart Images | Free Download | PNG Transparent Background -  Pngtree">
              <a:extLst>
                <a:ext uri="{FF2B5EF4-FFF2-40B4-BE49-F238E27FC236}">
                  <a16:creationId xmlns:a16="http://schemas.microsoft.com/office/drawing/2014/main" id="{925E05AB-CB48-04E8-3DD7-365E7F52B7C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33" b="98333" l="10000" r="90000"/>
                      </a14:imgEffect>
                    </a14:imgLayer>
                  </a14:imgProps>
                </a:ext>
                <a:ext uri="{28A0092B-C50C-407E-A947-70E740481C1C}">
                  <a14:useLocalDpi xmlns:a14="http://schemas.microsoft.com/office/drawing/2010/main" val="0"/>
                </a:ext>
              </a:extLst>
            </a:blip>
            <a:srcRect/>
            <a:stretch>
              <a:fillRect/>
            </a:stretch>
          </p:blipFill>
          <p:spPr bwMode="auto">
            <a:xfrm flipH="1">
              <a:off x="4588754" y="1955064"/>
              <a:ext cx="4386929" cy="43869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oy Adult Clipart Images | Free Download | PNG Transparent Background -  Pngtree">
              <a:extLst>
                <a:ext uri="{FF2B5EF4-FFF2-40B4-BE49-F238E27FC236}">
                  <a16:creationId xmlns:a16="http://schemas.microsoft.com/office/drawing/2014/main" id="{D43A096C-DB40-7513-8A00-ED50D0B17A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849" t="28884" r="47598" b="65724"/>
            <a:stretch/>
          </p:blipFill>
          <p:spPr bwMode="auto">
            <a:xfrm rot="10800000" flipH="1">
              <a:off x="6675990" y="3213714"/>
              <a:ext cx="506826" cy="2365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70856835-B6EF-CD23-D21D-D97D21102CE7}"/>
              </a:ext>
            </a:extLst>
          </p:cNvPr>
          <p:cNvGrpSpPr>
            <a:grpSpLocks noChangeAspect="1"/>
          </p:cNvGrpSpPr>
          <p:nvPr/>
        </p:nvGrpSpPr>
        <p:grpSpPr>
          <a:xfrm>
            <a:off x="116293" y="146663"/>
            <a:ext cx="5414493" cy="3558561"/>
            <a:chOff x="130628" y="81701"/>
            <a:chExt cx="9117868" cy="5992527"/>
          </a:xfrm>
        </p:grpSpPr>
        <p:pic>
          <p:nvPicPr>
            <p:cNvPr id="4098" name="Picture 2" descr="Happy group different people having achieved Vector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28" y="81701"/>
              <a:ext cx="7547261" cy="59925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Boy Adult Clipart Images | Free Download | PNG Transparent Background -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6107279" y="2225960"/>
              <a:ext cx="3141217" cy="314121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014608" y="4709786"/>
            <a:ext cx="2129109" cy="1754326"/>
          </a:xfrm>
          <a:prstGeom prst="rect">
            <a:avLst/>
          </a:prstGeom>
          <a:noFill/>
        </p:spPr>
        <p:txBody>
          <a:bodyPr wrap="none" rtlCol="0">
            <a:spAutoFit/>
          </a:bodyPr>
          <a:lstStyle/>
          <a:p>
            <a:r>
              <a:rPr lang="en-US" dirty="0" smtClean="0"/>
              <a:t>Bands</a:t>
            </a:r>
          </a:p>
          <a:p>
            <a:r>
              <a:rPr lang="en-US" dirty="0" smtClean="0"/>
              <a:t>Church</a:t>
            </a:r>
          </a:p>
          <a:p>
            <a:r>
              <a:rPr lang="en-US" dirty="0" smtClean="0"/>
              <a:t>School</a:t>
            </a:r>
          </a:p>
          <a:p>
            <a:r>
              <a:rPr lang="en-US" dirty="0" smtClean="0"/>
              <a:t>Clubs</a:t>
            </a:r>
          </a:p>
          <a:p>
            <a:r>
              <a:rPr lang="en-US" dirty="0" smtClean="0"/>
              <a:t>Parties</a:t>
            </a:r>
          </a:p>
          <a:p>
            <a:r>
              <a:rPr lang="en-US" dirty="0" smtClean="0"/>
              <a:t>Hanging with friends</a:t>
            </a:r>
            <a:endParaRPr lang="en-US" dirty="0"/>
          </a:p>
        </p:txBody>
      </p:sp>
    </p:spTree>
    <p:extLst>
      <p:ext uri="{BB962C8B-B14F-4D97-AF65-F5344CB8AC3E}">
        <p14:creationId xmlns:p14="http://schemas.microsoft.com/office/powerpoint/2010/main" val="7083238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E5E1FF-60D5-BEE3-BE47-557B957BBFF9}"/>
              </a:ext>
            </a:extLst>
          </p:cNvPr>
          <p:cNvSpPr txBox="1"/>
          <p:nvPr/>
        </p:nvSpPr>
        <p:spPr>
          <a:xfrm>
            <a:off x="2324121" y="2086040"/>
            <a:ext cx="531948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ea typeface="Calibri"/>
                <a:cs typeface="Calibri"/>
              </a:rPr>
              <a:t>How I learn</a:t>
            </a:r>
            <a:endParaRPr lang="en-US" sz="4800" dirty="0"/>
          </a:p>
        </p:txBody>
      </p:sp>
    </p:spTree>
    <p:extLst>
      <p:ext uri="{BB962C8B-B14F-4D97-AF65-F5344CB8AC3E}">
        <p14:creationId xmlns:p14="http://schemas.microsoft.com/office/powerpoint/2010/main" val="29562187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54421" y="237098"/>
            <a:ext cx="1713418" cy="369332"/>
          </a:xfrm>
          <a:prstGeom prst="rect">
            <a:avLst/>
          </a:prstGeom>
          <a:noFill/>
        </p:spPr>
        <p:txBody>
          <a:bodyPr wrap="none" rtlCol="0">
            <a:spAutoFit/>
          </a:bodyPr>
          <a:lstStyle/>
          <a:p>
            <a:r>
              <a:rPr lang="en-US" dirty="0"/>
              <a:t>Following Topics</a:t>
            </a:r>
          </a:p>
        </p:txBody>
      </p:sp>
      <p:grpSp>
        <p:nvGrpSpPr>
          <p:cNvPr id="3" name="Group 2"/>
          <p:cNvGrpSpPr>
            <a:grpSpLocks noChangeAspect="1"/>
          </p:cNvGrpSpPr>
          <p:nvPr/>
        </p:nvGrpSpPr>
        <p:grpSpPr>
          <a:xfrm>
            <a:off x="1786339" y="922873"/>
            <a:ext cx="2300082" cy="395714"/>
            <a:chOff x="889518" y="597160"/>
            <a:chExt cx="4627389" cy="796112"/>
          </a:xfrm>
        </p:grpSpPr>
        <p:sp>
          <p:nvSpPr>
            <p:cNvPr id="4" name="Right Arrow 3"/>
            <p:cNvSpPr/>
            <p:nvPr/>
          </p:nvSpPr>
          <p:spPr>
            <a:xfrm>
              <a:off x="3489649" y="845774"/>
              <a:ext cx="1107233" cy="27369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5" name="Group 4"/>
            <p:cNvGrpSpPr/>
            <p:nvPr/>
          </p:nvGrpSpPr>
          <p:grpSpPr>
            <a:xfrm>
              <a:off x="889518" y="674714"/>
              <a:ext cx="1810139" cy="640702"/>
              <a:chOff x="279918" y="354563"/>
              <a:chExt cx="1810139" cy="640702"/>
            </a:xfrm>
          </p:grpSpPr>
          <p:sp>
            <p:nvSpPr>
              <p:cNvPr id="8" name="Rectangle 7"/>
              <p:cNvSpPr/>
              <p:nvPr/>
            </p:nvSpPr>
            <p:spPr>
              <a:xfrm>
                <a:off x="279918" y="354563"/>
                <a:ext cx="615821" cy="64070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982824" y="531844"/>
                <a:ext cx="1107233" cy="27369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6" name="Oval 5"/>
            <p:cNvSpPr/>
            <p:nvPr/>
          </p:nvSpPr>
          <p:spPr>
            <a:xfrm>
              <a:off x="2786742" y="597160"/>
              <a:ext cx="665585" cy="79611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a:off x="4720694" y="597160"/>
              <a:ext cx="796213" cy="774642"/>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Connector 10"/>
          <p:cNvCxnSpPr/>
          <p:nvPr/>
        </p:nvCxnSpPr>
        <p:spPr>
          <a:xfrm>
            <a:off x="5985648" y="707544"/>
            <a:ext cx="121176" cy="5988539"/>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V="1">
            <a:off x="573417" y="1709170"/>
            <a:ext cx="11209177" cy="192832"/>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73417" y="6036741"/>
            <a:ext cx="1594667" cy="369332"/>
          </a:xfrm>
          <a:prstGeom prst="rect">
            <a:avLst/>
          </a:prstGeom>
          <a:noFill/>
          <a:ln>
            <a:solidFill>
              <a:schemeClr val="tx1"/>
            </a:solidFill>
          </a:ln>
        </p:spPr>
        <p:txBody>
          <a:bodyPr wrap="none" rtlCol="0">
            <a:spAutoFit/>
          </a:bodyPr>
          <a:lstStyle/>
          <a:p>
            <a:r>
              <a:rPr lang="en-US" dirty="0"/>
              <a:t>Sociology topic</a:t>
            </a:r>
          </a:p>
        </p:txBody>
      </p:sp>
      <p:sp>
        <p:nvSpPr>
          <p:cNvPr id="19" name="TextBox 18"/>
          <p:cNvSpPr txBox="1"/>
          <p:nvPr/>
        </p:nvSpPr>
        <p:spPr>
          <a:xfrm>
            <a:off x="3090108" y="6046971"/>
            <a:ext cx="2701124" cy="369332"/>
          </a:xfrm>
          <a:prstGeom prst="rect">
            <a:avLst/>
          </a:prstGeom>
          <a:noFill/>
          <a:ln>
            <a:solidFill>
              <a:schemeClr val="tx1"/>
            </a:solidFill>
          </a:ln>
        </p:spPr>
        <p:txBody>
          <a:bodyPr wrap="none" rtlCol="0">
            <a:spAutoFit/>
          </a:bodyPr>
          <a:lstStyle/>
          <a:p>
            <a:r>
              <a:rPr lang="en-US" dirty="0"/>
              <a:t>Things related to Sociology</a:t>
            </a:r>
          </a:p>
        </p:txBody>
      </p:sp>
      <p:sp>
        <p:nvSpPr>
          <p:cNvPr id="20" name="Right Arrow 19"/>
          <p:cNvSpPr/>
          <p:nvPr/>
        </p:nvSpPr>
        <p:spPr>
          <a:xfrm>
            <a:off x="2313315" y="6220480"/>
            <a:ext cx="550359" cy="13604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Box 14"/>
          <p:cNvSpPr txBox="1"/>
          <p:nvPr/>
        </p:nvSpPr>
        <p:spPr>
          <a:xfrm>
            <a:off x="3793667" y="3429823"/>
            <a:ext cx="1756635" cy="369332"/>
          </a:xfrm>
          <a:prstGeom prst="rect">
            <a:avLst/>
          </a:prstGeom>
          <a:noFill/>
        </p:spPr>
        <p:txBody>
          <a:bodyPr wrap="none" rtlCol="0">
            <a:spAutoFit/>
          </a:bodyPr>
          <a:lstStyle/>
          <a:p>
            <a:r>
              <a:rPr lang="en-US" b="1" dirty="0"/>
              <a:t>Subject progress</a:t>
            </a:r>
          </a:p>
        </p:txBody>
      </p:sp>
      <p:sp>
        <p:nvSpPr>
          <p:cNvPr id="32" name="TextBox 31"/>
          <p:cNvSpPr txBox="1"/>
          <p:nvPr/>
        </p:nvSpPr>
        <p:spPr>
          <a:xfrm>
            <a:off x="2074874" y="5677639"/>
            <a:ext cx="2072362" cy="369332"/>
          </a:xfrm>
          <a:prstGeom prst="rect">
            <a:avLst/>
          </a:prstGeom>
          <a:noFill/>
        </p:spPr>
        <p:txBody>
          <a:bodyPr wrap="none" rtlCol="0">
            <a:spAutoFit/>
          </a:bodyPr>
          <a:lstStyle/>
          <a:p>
            <a:r>
              <a:rPr lang="en-US" b="1" dirty="0"/>
              <a:t>Staying within topic</a:t>
            </a:r>
          </a:p>
        </p:txBody>
      </p:sp>
      <p:grpSp>
        <p:nvGrpSpPr>
          <p:cNvPr id="34" name="Group 33"/>
          <p:cNvGrpSpPr/>
          <p:nvPr/>
        </p:nvGrpSpPr>
        <p:grpSpPr>
          <a:xfrm>
            <a:off x="7048549" y="-132869"/>
            <a:ext cx="3942253" cy="2111484"/>
            <a:chOff x="6910360" y="-311097"/>
            <a:chExt cx="4468755" cy="2627123"/>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0360" y="137683"/>
              <a:ext cx="4468755" cy="176102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nvGrpSpPr>
            <p:cNvPr id="36" name="Group 35"/>
            <p:cNvGrpSpPr/>
            <p:nvPr/>
          </p:nvGrpSpPr>
          <p:grpSpPr>
            <a:xfrm>
              <a:off x="7263975" y="-311097"/>
              <a:ext cx="3945716" cy="2627123"/>
              <a:chOff x="1198880" y="4111993"/>
              <a:chExt cx="3220720" cy="2017291"/>
            </a:xfrm>
            <a:effectLst>
              <a:glow rad="139700">
                <a:schemeClr val="bg1">
                  <a:alpha val="40000"/>
                </a:schemeClr>
              </a:glow>
            </a:effectLst>
            <a:scene3d>
              <a:camera prst="perspectiveRelaxed"/>
              <a:lightRig rig="threePt" dir="t"/>
            </a:scene3d>
          </p:grpSpPr>
          <p:cxnSp>
            <p:nvCxnSpPr>
              <p:cNvPr id="37" name="Straight Arrow Connector 36"/>
              <p:cNvCxnSpPr/>
              <p:nvPr/>
            </p:nvCxnSpPr>
            <p:spPr>
              <a:xfrm>
                <a:off x="1198880" y="5120640"/>
                <a:ext cx="3220720" cy="10160"/>
              </a:xfrm>
              <a:prstGeom prst="straightConnector1">
                <a:avLst/>
              </a:prstGeom>
              <a:ln w="57150">
                <a:solidFill>
                  <a:schemeClr val="accent6">
                    <a:lumMod val="75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1515666" y="4355686"/>
                <a:ext cx="2689913" cy="1529907"/>
              </a:xfrm>
              <a:prstGeom prst="straightConnector1">
                <a:avLst/>
              </a:prstGeom>
              <a:ln w="57150">
                <a:solidFill>
                  <a:schemeClr val="accent1"/>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2061380" y="4531360"/>
                <a:ext cx="1799420" cy="1270000"/>
              </a:xfrm>
              <a:prstGeom prst="straightConnector1">
                <a:avLst/>
              </a:prstGeom>
              <a:ln w="57150">
                <a:solidFill>
                  <a:schemeClr val="accent4">
                    <a:lumMod val="60000"/>
                    <a:lumOff val="40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2265536" y="4111993"/>
                <a:ext cx="960262" cy="2017291"/>
              </a:xfrm>
              <a:prstGeom prst="straightConnector1">
                <a:avLst/>
              </a:prstGeom>
              <a:ln w="57150">
                <a:solidFill>
                  <a:srgbClr val="FF000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2406159" y="4111993"/>
                <a:ext cx="367379" cy="1773601"/>
              </a:xfrm>
              <a:prstGeom prst="straightConnector1">
                <a:avLst/>
              </a:prstGeom>
              <a:ln w="57150">
                <a:solidFill>
                  <a:srgbClr val="7030A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grpSp>
      </p:grpSp>
      <p:sp>
        <p:nvSpPr>
          <p:cNvPr id="42" name="Rectangle 41"/>
          <p:cNvSpPr/>
          <p:nvPr/>
        </p:nvSpPr>
        <p:spPr>
          <a:xfrm>
            <a:off x="120706" y="184926"/>
            <a:ext cx="1752403"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U1 Learning 01</a:t>
            </a:r>
          </a:p>
        </p:txBody>
      </p:sp>
      <p:pic>
        <p:nvPicPr>
          <p:cNvPr id="10" name="Picture 9"/>
          <p:cNvPicPr>
            <a:picLocks noChangeAspect="1"/>
          </p:cNvPicPr>
          <p:nvPr/>
        </p:nvPicPr>
        <p:blipFill>
          <a:blip r:embed="rId4"/>
          <a:stretch>
            <a:fillRect/>
          </a:stretch>
        </p:blipFill>
        <p:spPr>
          <a:xfrm>
            <a:off x="6393713" y="2507896"/>
            <a:ext cx="5714159" cy="4276117"/>
          </a:xfrm>
          <a:prstGeom prst="rect">
            <a:avLst/>
          </a:prstGeom>
        </p:spPr>
      </p:pic>
      <p:cxnSp>
        <p:nvCxnSpPr>
          <p:cNvPr id="13" name="Straight Connector 12">
            <a:extLst>
              <a:ext uri="{FF2B5EF4-FFF2-40B4-BE49-F238E27FC236}">
                <a16:creationId xmlns:a16="http://schemas.microsoft.com/office/drawing/2014/main" id="{99D9133B-75DB-81B8-324B-CA698FC8BE30}"/>
              </a:ext>
            </a:extLst>
          </p:cNvPr>
          <p:cNvCxnSpPr>
            <a:cxnSpLocks/>
          </p:cNvCxnSpPr>
          <p:nvPr/>
        </p:nvCxnSpPr>
        <p:spPr>
          <a:xfrm>
            <a:off x="859454" y="4597547"/>
            <a:ext cx="4144618"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BF1F50D8-8931-55BB-8954-122D42522608}"/>
              </a:ext>
            </a:extLst>
          </p:cNvPr>
          <p:cNvCxnSpPr>
            <a:cxnSpLocks/>
          </p:cNvCxnSpPr>
          <p:nvPr/>
        </p:nvCxnSpPr>
        <p:spPr>
          <a:xfrm>
            <a:off x="870158" y="2288325"/>
            <a:ext cx="9174" cy="2289345"/>
          </a:xfrm>
          <a:prstGeom prst="line">
            <a:avLst/>
          </a:prstGeom>
          <a:ln w="76200"/>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7CA51C65-C735-317C-FF01-E78FB0CE9994}"/>
              </a:ext>
            </a:extLst>
          </p:cNvPr>
          <p:cNvSpPr txBox="1"/>
          <p:nvPr/>
        </p:nvSpPr>
        <p:spPr>
          <a:xfrm>
            <a:off x="2277271" y="4592433"/>
            <a:ext cx="649537" cy="369332"/>
          </a:xfrm>
          <a:prstGeom prst="rect">
            <a:avLst/>
          </a:prstGeom>
          <a:noFill/>
        </p:spPr>
        <p:txBody>
          <a:bodyPr wrap="none" rtlCol="0">
            <a:spAutoFit/>
          </a:bodyPr>
          <a:lstStyle/>
          <a:p>
            <a:r>
              <a:rPr lang="en-US" dirty="0"/>
              <a:t>Time</a:t>
            </a:r>
          </a:p>
        </p:txBody>
      </p:sp>
      <p:sp>
        <p:nvSpPr>
          <p:cNvPr id="23" name="TextBox 22">
            <a:extLst>
              <a:ext uri="{FF2B5EF4-FFF2-40B4-BE49-F238E27FC236}">
                <a16:creationId xmlns:a16="http://schemas.microsoft.com/office/drawing/2014/main" id="{B041340D-6234-957F-2136-60102A4C0055}"/>
              </a:ext>
            </a:extLst>
          </p:cNvPr>
          <p:cNvSpPr txBox="1"/>
          <p:nvPr/>
        </p:nvSpPr>
        <p:spPr>
          <a:xfrm>
            <a:off x="951435" y="4153539"/>
            <a:ext cx="859018" cy="369332"/>
          </a:xfrm>
          <a:prstGeom prst="rect">
            <a:avLst/>
          </a:prstGeom>
          <a:noFill/>
          <a:ln>
            <a:solidFill>
              <a:schemeClr val="tx1"/>
            </a:solidFill>
          </a:ln>
        </p:spPr>
        <p:txBody>
          <a:bodyPr wrap="none" rtlCol="0">
            <a:spAutoFit/>
          </a:bodyPr>
          <a:lstStyle/>
          <a:p>
            <a:r>
              <a:rPr lang="en-US" dirty="0"/>
              <a:t>Math 1</a:t>
            </a:r>
          </a:p>
        </p:txBody>
      </p:sp>
      <p:sp>
        <p:nvSpPr>
          <p:cNvPr id="24" name="TextBox 23">
            <a:extLst>
              <a:ext uri="{FF2B5EF4-FFF2-40B4-BE49-F238E27FC236}">
                <a16:creationId xmlns:a16="http://schemas.microsoft.com/office/drawing/2014/main" id="{4C3402AA-95A2-19A2-93B0-FD0F28FD2BF9}"/>
              </a:ext>
            </a:extLst>
          </p:cNvPr>
          <p:cNvSpPr txBox="1"/>
          <p:nvPr/>
        </p:nvSpPr>
        <p:spPr>
          <a:xfrm>
            <a:off x="1464212" y="3784207"/>
            <a:ext cx="859018" cy="369332"/>
          </a:xfrm>
          <a:prstGeom prst="rect">
            <a:avLst/>
          </a:prstGeom>
          <a:noFill/>
          <a:ln>
            <a:solidFill>
              <a:schemeClr val="tx1"/>
            </a:solidFill>
          </a:ln>
        </p:spPr>
        <p:txBody>
          <a:bodyPr wrap="none" rtlCol="0">
            <a:spAutoFit/>
          </a:bodyPr>
          <a:lstStyle/>
          <a:p>
            <a:r>
              <a:rPr lang="en-US" dirty="0"/>
              <a:t>Math 2</a:t>
            </a:r>
          </a:p>
        </p:txBody>
      </p:sp>
      <p:sp>
        <p:nvSpPr>
          <p:cNvPr id="25" name="TextBox 24">
            <a:extLst>
              <a:ext uri="{FF2B5EF4-FFF2-40B4-BE49-F238E27FC236}">
                <a16:creationId xmlns:a16="http://schemas.microsoft.com/office/drawing/2014/main" id="{CD5B1957-DA85-DB51-0EC5-AD2ED0E1681D}"/>
              </a:ext>
            </a:extLst>
          </p:cNvPr>
          <p:cNvSpPr txBox="1"/>
          <p:nvPr/>
        </p:nvSpPr>
        <p:spPr>
          <a:xfrm>
            <a:off x="2090246" y="3392867"/>
            <a:ext cx="859018" cy="369332"/>
          </a:xfrm>
          <a:prstGeom prst="rect">
            <a:avLst/>
          </a:prstGeom>
          <a:noFill/>
          <a:ln>
            <a:solidFill>
              <a:schemeClr val="tx1"/>
            </a:solidFill>
          </a:ln>
        </p:spPr>
        <p:txBody>
          <a:bodyPr wrap="none" rtlCol="0">
            <a:spAutoFit/>
          </a:bodyPr>
          <a:lstStyle/>
          <a:p>
            <a:r>
              <a:rPr lang="en-US" dirty="0"/>
              <a:t>Math 3</a:t>
            </a:r>
          </a:p>
        </p:txBody>
      </p:sp>
      <p:cxnSp>
        <p:nvCxnSpPr>
          <p:cNvPr id="26" name="Straight Arrow Connector 25">
            <a:extLst>
              <a:ext uri="{FF2B5EF4-FFF2-40B4-BE49-F238E27FC236}">
                <a16:creationId xmlns:a16="http://schemas.microsoft.com/office/drawing/2014/main" id="{77567CDF-B6E1-729A-3126-1F291E199B52}"/>
              </a:ext>
            </a:extLst>
          </p:cNvPr>
          <p:cNvCxnSpPr>
            <a:cxnSpLocks/>
          </p:cNvCxnSpPr>
          <p:nvPr/>
        </p:nvCxnSpPr>
        <p:spPr>
          <a:xfrm flipV="1">
            <a:off x="2817462" y="2163658"/>
            <a:ext cx="1974283" cy="1260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1F7EAB8-518B-1A99-9347-DD25C982B7CE}"/>
              </a:ext>
            </a:extLst>
          </p:cNvPr>
          <p:cNvSpPr txBox="1"/>
          <p:nvPr/>
        </p:nvSpPr>
        <p:spPr>
          <a:xfrm rot="16200000">
            <a:off x="-124360" y="3248330"/>
            <a:ext cx="1566711" cy="369332"/>
          </a:xfrm>
          <a:prstGeom prst="rect">
            <a:avLst/>
          </a:prstGeom>
          <a:noFill/>
        </p:spPr>
        <p:txBody>
          <a:bodyPr wrap="none" rtlCol="0">
            <a:spAutoFit/>
          </a:bodyPr>
          <a:lstStyle/>
          <a:p>
            <a:r>
              <a:rPr lang="en-US" dirty="0"/>
              <a:t>Understanding</a:t>
            </a:r>
          </a:p>
        </p:txBody>
      </p:sp>
    </p:spTree>
    <p:extLst>
      <p:ext uri="{BB962C8B-B14F-4D97-AF65-F5344CB8AC3E}">
        <p14:creationId xmlns:p14="http://schemas.microsoft.com/office/powerpoint/2010/main" val="22171288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7016352" y="1721192"/>
            <a:ext cx="4663431" cy="3598849"/>
            <a:chOff x="6825026" y="2838792"/>
            <a:chExt cx="4663431" cy="3598849"/>
          </a:xfrm>
        </p:grpSpPr>
        <p:sp>
          <p:nvSpPr>
            <p:cNvPr id="27" name="TextBox 26"/>
            <p:cNvSpPr txBox="1"/>
            <p:nvPr/>
          </p:nvSpPr>
          <p:spPr>
            <a:xfrm rot="19516606">
              <a:off x="6825026" y="4169999"/>
              <a:ext cx="859018" cy="369332"/>
            </a:xfrm>
            <a:prstGeom prst="rect">
              <a:avLst/>
            </a:prstGeom>
            <a:noFill/>
            <a:ln>
              <a:solidFill>
                <a:schemeClr val="tx1"/>
              </a:solidFill>
            </a:ln>
          </p:spPr>
          <p:txBody>
            <a:bodyPr wrap="none" rtlCol="0">
              <a:spAutoFit/>
            </a:bodyPr>
            <a:lstStyle/>
            <a:p>
              <a:r>
                <a:rPr lang="en-US" dirty="0"/>
                <a:t>Math 1</a:t>
              </a:r>
            </a:p>
          </p:txBody>
        </p:sp>
        <p:sp>
          <p:nvSpPr>
            <p:cNvPr id="28" name="TextBox 27"/>
            <p:cNvSpPr txBox="1"/>
            <p:nvPr/>
          </p:nvSpPr>
          <p:spPr>
            <a:xfrm>
              <a:off x="7435394" y="3600868"/>
              <a:ext cx="1015021" cy="369332"/>
            </a:xfrm>
            <a:prstGeom prst="rect">
              <a:avLst/>
            </a:prstGeom>
            <a:noFill/>
            <a:ln>
              <a:solidFill>
                <a:schemeClr val="tx1"/>
              </a:solidFill>
            </a:ln>
          </p:spPr>
          <p:txBody>
            <a:bodyPr wrap="none" rtlCol="0">
              <a:spAutoFit/>
            </a:bodyPr>
            <a:lstStyle/>
            <a:p>
              <a:r>
                <a:rPr lang="en-US" dirty="0"/>
                <a:t>English 9</a:t>
              </a:r>
            </a:p>
          </p:txBody>
        </p:sp>
        <p:sp>
          <p:nvSpPr>
            <p:cNvPr id="29" name="TextBox 28"/>
            <p:cNvSpPr txBox="1"/>
            <p:nvPr/>
          </p:nvSpPr>
          <p:spPr>
            <a:xfrm>
              <a:off x="8061428" y="3209528"/>
              <a:ext cx="1023037" cy="369332"/>
            </a:xfrm>
            <a:prstGeom prst="rect">
              <a:avLst/>
            </a:prstGeom>
            <a:noFill/>
            <a:ln>
              <a:solidFill>
                <a:schemeClr val="tx1"/>
              </a:solidFill>
            </a:ln>
          </p:spPr>
          <p:txBody>
            <a:bodyPr wrap="none" rtlCol="0">
              <a:spAutoFit/>
            </a:bodyPr>
            <a:lstStyle/>
            <a:p>
              <a:r>
                <a:rPr lang="en-US" dirty="0"/>
                <a:t>Physics 4</a:t>
              </a:r>
            </a:p>
          </p:txBody>
        </p:sp>
        <p:sp>
          <p:nvSpPr>
            <p:cNvPr id="30" name="TextBox 29"/>
            <p:cNvSpPr txBox="1"/>
            <p:nvPr/>
          </p:nvSpPr>
          <p:spPr>
            <a:xfrm rot="4672876">
              <a:off x="10192224" y="3945032"/>
              <a:ext cx="1847322" cy="369332"/>
            </a:xfrm>
            <a:prstGeom prst="rect">
              <a:avLst/>
            </a:prstGeom>
            <a:noFill/>
            <a:ln>
              <a:solidFill>
                <a:schemeClr val="tx1"/>
              </a:solidFill>
            </a:ln>
          </p:spPr>
          <p:txBody>
            <a:bodyPr wrap="square" rtlCol="0">
              <a:spAutoFit/>
            </a:bodyPr>
            <a:lstStyle/>
            <a:p>
              <a:r>
                <a:rPr lang="en-US" dirty="0" err="1"/>
                <a:t>Ugaric</a:t>
              </a:r>
              <a:r>
                <a:rPr lang="en-US" dirty="0"/>
                <a:t> Language</a:t>
              </a:r>
            </a:p>
          </p:txBody>
        </p:sp>
        <p:sp>
          <p:nvSpPr>
            <p:cNvPr id="31" name="TextBox 30"/>
            <p:cNvSpPr txBox="1"/>
            <p:nvPr/>
          </p:nvSpPr>
          <p:spPr>
            <a:xfrm>
              <a:off x="8669062" y="2838792"/>
              <a:ext cx="2592120" cy="369332"/>
            </a:xfrm>
            <a:prstGeom prst="rect">
              <a:avLst/>
            </a:prstGeom>
            <a:noFill/>
            <a:ln>
              <a:solidFill>
                <a:schemeClr val="tx1"/>
              </a:solidFill>
            </a:ln>
          </p:spPr>
          <p:txBody>
            <a:bodyPr wrap="none" rtlCol="0">
              <a:spAutoFit/>
            </a:bodyPr>
            <a:lstStyle/>
            <a:p>
              <a:r>
                <a:rPr lang="en-US" dirty="0"/>
                <a:t>Sigmund the Sea monster</a:t>
              </a:r>
            </a:p>
          </p:txBody>
        </p:sp>
        <p:sp>
          <p:nvSpPr>
            <p:cNvPr id="32" name="TextBox 31"/>
            <p:cNvSpPr txBox="1"/>
            <p:nvPr/>
          </p:nvSpPr>
          <p:spPr>
            <a:xfrm>
              <a:off x="8167919" y="3946076"/>
              <a:ext cx="1045927" cy="369332"/>
            </a:xfrm>
            <a:prstGeom prst="rect">
              <a:avLst/>
            </a:prstGeom>
            <a:noFill/>
            <a:ln>
              <a:solidFill>
                <a:schemeClr val="tx1"/>
              </a:solidFill>
            </a:ln>
          </p:spPr>
          <p:txBody>
            <a:bodyPr wrap="none" rtlCol="0">
              <a:spAutoFit/>
            </a:bodyPr>
            <a:lstStyle/>
            <a:p>
              <a:r>
                <a:rPr lang="en-US" dirty="0"/>
                <a:t>Metallica</a:t>
              </a:r>
            </a:p>
          </p:txBody>
        </p:sp>
        <p:sp>
          <p:nvSpPr>
            <p:cNvPr id="33" name="TextBox 32"/>
            <p:cNvSpPr txBox="1"/>
            <p:nvPr/>
          </p:nvSpPr>
          <p:spPr>
            <a:xfrm>
              <a:off x="7586453" y="4337416"/>
              <a:ext cx="1476173" cy="369332"/>
            </a:xfrm>
            <a:prstGeom prst="rect">
              <a:avLst/>
            </a:prstGeom>
            <a:noFill/>
            <a:ln>
              <a:solidFill>
                <a:schemeClr val="tx1"/>
              </a:solidFill>
            </a:ln>
          </p:spPr>
          <p:txBody>
            <a:bodyPr wrap="none" rtlCol="0">
              <a:spAutoFit/>
            </a:bodyPr>
            <a:lstStyle/>
            <a:p>
              <a:r>
                <a:rPr lang="en-US" dirty="0"/>
                <a:t>World History</a:t>
              </a:r>
            </a:p>
          </p:txBody>
        </p:sp>
        <p:sp>
          <p:nvSpPr>
            <p:cNvPr id="34" name="TextBox 33"/>
            <p:cNvSpPr txBox="1"/>
            <p:nvPr/>
          </p:nvSpPr>
          <p:spPr>
            <a:xfrm>
              <a:off x="6922617" y="4684027"/>
              <a:ext cx="2670859" cy="369332"/>
            </a:xfrm>
            <a:prstGeom prst="rect">
              <a:avLst/>
            </a:prstGeom>
            <a:noFill/>
            <a:ln>
              <a:solidFill>
                <a:schemeClr val="tx1"/>
              </a:solidFill>
            </a:ln>
          </p:spPr>
          <p:txBody>
            <a:bodyPr wrap="none" rtlCol="0">
              <a:spAutoFit/>
            </a:bodyPr>
            <a:lstStyle/>
            <a:p>
              <a:r>
                <a:rPr lang="en-US" dirty="0"/>
                <a:t>Mesopotamian Mythology</a:t>
              </a:r>
            </a:p>
          </p:txBody>
        </p:sp>
        <p:sp>
          <p:nvSpPr>
            <p:cNvPr id="35" name="TextBox 34"/>
            <p:cNvSpPr txBox="1"/>
            <p:nvPr/>
          </p:nvSpPr>
          <p:spPr>
            <a:xfrm>
              <a:off x="7781635" y="5791310"/>
              <a:ext cx="3706822" cy="646331"/>
            </a:xfrm>
            <a:prstGeom prst="rect">
              <a:avLst/>
            </a:prstGeom>
            <a:noFill/>
          </p:spPr>
          <p:txBody>
            <a:bodyPr wrap="square" rtlCol="0">
              <a:spAutoFit/>
            </a:bodyPr>
            <a:lstStyle/>
            <a:p>
              <a:r>
                <a:rPr lang="en-US" dirty="0"/>
                <a:t>“And this is how I derived that Mount Vesuvius was glucose intolerant”</a:t>
              </a:r>
            </a:p>
          </p:txBody>
        </p:sp>
      </p:grpSp>
      <p:pic>
        <p:nvPicPr>
          <p:cNvPr id="37" name="Picture 36"/>
          <p:cNvPicPr>
            <a:picLocks noChangeAspect="1"/>
          </p:cNvPicPr>
          <p:nvPr/>
        </p:nvPicPr>
        <p:blipFill>
          <a:blip r:embed="rId2"/>
          <a:stretch>
            <a:fillRect/>
          </a:stretch>
        </p:blipFill>
        <p:spPr>
          <a:xfrm>
            <a:off x="318380" y="1515193"/>
            <a:ext cx="5714159" cy="4276117"/>
          </a:xfrm>
          <a:prstGeom prst="rect">
            <a:avLst/>
          </a:prstGeom>
        </p:spPr>
      </p:pic>
      <p:sp>
        <p:nvSpPr>
          <p:cNvPr id="38" name="Right Arrow 37"/>
          <p:cNvSpPr/>
          <p:nvPr/>
        </p:nvSpPr>
        <p:spPr>
          <a:xfrm>
            <a:off x="5626733" y="3696502"/>
            <a:ext cx="1107233" cy="27369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Rectangle 38"/>
          <p:cNvSpPr/>
          <p:nvPr/>
        </p:nvSpPr>
        <p:spPr>
          <a:xfrm>
            <a:off x="175362" y="241915"/>
            <a:ext cx="1752403"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U2 Learning 02</a:t>
            </a:r>
          </a:p>
        </p:txBody>
      </p:sp>
    </p:spTree>
    <p:extLst>
      <p:ext uri="{BB962C8B-B14F-4D97-AF65-F5344CB8AC3E}">
        <p14:creationId xmlns:p14="http://schemas.microsoft.com/office/powerpoint/2010/main" val="9603809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ircular object with arrows pointing to the sky&#10;&#10;Description automatically generated">
            <a:extLst>
              <a:ext uri="{FF2B5EF4-FFF2-40B4-BE49-F238E27FC236}">
                <a16:creationId xmlns:a16="http://schemas.microsoft.com/office/drawing/2014/main" id="{CA62468D-E1D9-94BA-262F-531FF9E36F3D}"/>
              </a:ext>
            </a:extLst>
          </p:cNvPr>
          <p:cNvPicPr>
            <a:picLocks noChangeAspect="1"/>
          </p:cNvPicPr>
          <p:nvPr/>
        </p:nvPicPr>
        <p:blipFill>
          <a:blip r:embed="rId2"/>
          <a:stretch>
            <a:fillRect/>
          </a:stretch>
        </p:blipFill>
        <p:spPr>
          <a:xfrm>
            <a:off x="3874294" y="1714500"/>
            <a:ext cx="4881563" cy="4076700"/>
          </a:xfrm>
          <a:prstGeom prst="rect">
            <a:avLst/>
          </a:prstGeom>
        </p:spPr>
      </p:pic>
      <p:cxnSp>
        <p:nvCxnSpPr>
          <p:cNvPr id="3" name="Straight Connector 2">
            <a:extLst>
              <a:ext uri="{FF2B5EF4-FFF2-40B4-BE49-F238E27FC236}">
                <a16:creationId xmlns:a16="http://schemas.microsoft.com/office/drawing/2014/main" id="{C455C3D2-0ECD-D817-F715-5BBA041FB0D6}"/>
              </a:ext>
            </a:extLst>
          </p:cNvPr>
          <p:cNvCxnSpPr>
            <a:cxnSpLocks/>
          </p:cNvCxnSpPr>
          <p:nvPr/>
        </p:nvCxnSpPr>
        <p:spPr>
          <a:xfrm>
            <a:off x="3756992" y="5536095"/>
            <a:ext cx="4144618"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11B34E45-1229-B852-E01A-F27A9CC3AFCB}"/>
              </a:ext>
            </a:extLst>
          </p:cNvPr>
          <p:cNvCxnSpPr>
            <a:cxnSpLocks/>
          </p:cNvCxnSpPr>
          <p:nvPr/>
        </p:nvCxnSpPr>
        <p:spPr>
          <a:xfrm>
            <a:off x="3657601" y="1341782"/>
            <a:ext cx="119269" cy="4174436"/>
          </a:xfrm>
          <a:prstGeom prst="line">
            <a:avLst/>
          </a:prstGeom>
          <a:ln w="76200"/>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2712524A-9EFC-6E60-68D5-A846DD98F1A9}"/>
              </a:ext>
            </a:extLst>
          </p:cNvPr>
          <p:cNvSpPr txBox="1"/>
          <p:nvPr/>
        </p:nvSpPr>
        <p:spPr>
          <a:xfrm>
            <a:off x="5179764" y="5645426"/>
            <a:ext cx="649537" cy="369332"/>
          </a:xfrm>
          <a:prstGeom prst="rect">
            <a:avLst/>
          </a:prstGeom>
          <a:noFill/>
        </p:spPr>
        <p:txBody>
          <a:bodyPr wrap="none" rtlCol="0">
            <a:spAutoFit/>
          </a:bodyPr>
          <a:lstStyle/>
          <a:p>
            <a:r>
              <a:rPr lang="en-US" dirty="0"/>
              <a:t>Time</a:t>
            </a:r>
          </a:p>
        </p:txBody>
      </p:sp>
      <p:sp>
        <p:nvSpPr>
          <p:cNvPr id="24" name="TextBox 23">
            <a:extLst>
              <a:ext uri="{FF2B5EF4-FFF2-40B4-BE49-F238E27FC236}">
                <a16:creationId xmlns:a16="http://schemas.microsoft.com/office/drawing/2014/main" id="{BB9F2B7B-B28A-D1D1-E7E7-A476F57D4036}"/>
              </a:ext>
            </a:extLst>
          </p:cNvPr>
          <p:cNvSpPr txBox="1"/>
          <p:nvPr/>
        </p:nvSpPr>
        <p:spPr>
          <a:xfrm rot="16200000">
            <a:off x="2475099" y="3404151"/>
            <a:ext cx="1566711" cy="369332"/>
          </a:xfrm>
          <a:prstGeom prst="rect">
            <a:avLst/>
          </a:prstGeom>
          <a:noFill/>
        </p:spPr>
        <p:txBody>
          <a:bodyPr wrap="none" rtlCol="0">
            <a:spAutoFit/>
          </a:bodyPr>
          <a:lstStyle/>
          <a:p>
            <a:r>
              <a:rPr lang="en-US" dirty="0"/>
              <a:t>Understanding</a:t>
            </a:r>
          </a:p>
        </p:txBody>
      </p:sp>
      <p:sp>
        <p:nvSpPr>
          <p:cNvPr id="6" name="Freeform: Shape 5">
            <a:extLst>
              <a:ext uri="{FF2B5EF4-FFF2-40B4-BE49-F238E27FC236}">
                <a16:creationId xmlns:a16="http://schemas.microsoft.com/office/drawing/2014/main" id="{3A3D5FE9-F365-A7C5-CA1F-5E96D4DD9CBC}"/>
              </a:ext>
            </a:extLst>
          </p:cNvPr>
          <p:cNvSpPr/>
          <p:nvPr/>
        </p:nvSpPr>
        <p:spPr>
          <a:xfrm>
            <a:off x="3836505" y="954155"/>
            <a:ext cx="4164496" cy="4452731"/>
          </a:xfrm>
          <a:custGeom>
            <a:avLst/>
            <a:gdLst>
              <a:gd name="connsiteX0" fmla="*/ 0 w 3856383"/>
              <a:gd name="connsiteY0" fmla="*/ 3975652 h 4254197"/>
              <a:gd name="connsiteX1" fmla="*/ 2653748 w 3856383"/>
              <a:gd name="connsiteY1" fmla="*/ 3836504 h 4254197"/>
              <a:gd name="connsiteX2" fmla="*/ 3856383 w 3856383"/>
              <a:gd name="connsiteY2" fmla="*/ 0 h 4254197"/>
              <a:gd name="connsiteX3" fmla="*/ 3856383 w 3856383"/>
              <a:gd name="connsiteY3" fmla="*/ 0 h 4254197"/>
              <a:gd name="connsiteX0" fmla="*/ 0 w 3856383"/>
              <a:gd name="connsiteY0" fmla="*/ 3975652 h 3975652"/>
              <a:gd name="connsiteX1" fmla="*/ 2653748 w 3856383"/>
              <a:gd name="connsiteY1" fmla="*/ 3836504 h 3975652"/>
              <a:gd name="connsiteX2" fmla="*/ 3856383 w 3856383"/>
              <a:gd name="connsiteY2" fmla="*/ 0 h 3975652"/>
              <a:gd name="connsiteX3" fmla="*/ 3856383 w 3856383"/>
              <a:gd name="connsiteY3" fmla="*/ 0 h 3975652"/>
              <a:gd name="connsiteX0" fmla="*/ 0 w 3935896"/>
              <a:gd name="connsiteY0" fmla="*/ 4403035 h 4403035"/>
              <a:gd name="connsiteX1" fmla="*/ 2653748 w 3935896"/>
              <a:gd name="connsiteY1" fmla="*/ 4263887 h 4403035"/>
              <a:gd name="connsiteX2" fmla="*/ 3856383 w 3935896"/>
              <a:gd name="connsiteY2" fmla="*/ 427383 h 4403035"/>
              <a:gd name="connsiteX3" fmla="*/ 3935896 w 3935896"/>
              <a:gd name="connsiteY3" fmla="*/ 0 h 4403035"/>
              <a:gd name="connsiteX0" fmla="*/ 0 w 3935896"/>
              <a:gd name="connsiteY0" fmla="*/ 4403035 h 4403035"/>
              <a:gd name="connsiteX1" fmla="*/ 2653748 w 3935896"/>
              <a:gd name="connsiteY1" fmla="*/ 4263887 h 4403035"/>
              <a:gd name="connsiteX2" fmla="*/ 2882347 w 3935896"/>
              <a:gd name="connsiteY2" fmla="*/ 3896140 h 4403035"/>
              <a:gd name="connsiteX3" fmla="*/ 3856383 w 3935896"/>
              <a:gd name="connsiteY3" fmla="*/ 427383 h 4403035"/>
              <a:gd name="connsiteX4" fmla="*/ 3935896 w 3935896"/>
              <a:gd name="connsiteY4" fmla="*/ 0 h 4403035"/>
              <a:gd name="connsiteX0" fmla="*/ 0 w 3935896"/>
              <a:gd name="connsiteY0" fmla="*/ 4403035 h 4403035"/>
              <a:gd name="connsiteX1" fmla="*/ 2653748 w 3935896"/>
              <a:gd name="connsiteY1" fmla="*/ 4263887 h 4403035"/>
              <a:gd name="connsiteX2" fmla="*/ 3061251 w 3935896"/>
              <a:gd name="connsiteY2" fmla="*/ 4045227 h 4403035"/>
              <a:gd name="connsiteX3" fmla="*/ 3856383 w 3935896"/>
              <a:gd name="connsiteY3" fmla="*/ 427383 h 4403035"/>
              <a:gd name="connsiteX4" fmla="*/ 3935896 w 3935896"/>
              <a:gd name="connsiteY4" fmla="*/ 0 h 4403035"/>
              <a:gd name="connsiteX0" fmla="*/ 0 w 3935896"/>
              <a:gd name="connsiteY0" fmla="*/ 4403035 h 4403035"/>
              <a:gd name="connsiteX1" fmla="*/ 2653748 w 3935896"/>
              <a:gd name="connsiteY1" fmla="*/ 4263887 h 4403035"/>
              <a:gd name="connsiteX2" fmla="*/ 3279911 w 3935896"/>
              <a:gd name="connsiteY2" fmla="*/ 3985592 h 4403035"/>
              <a:gd name="connsiteX3" fmla="*/ 3856383 w 3935896"/>
              <a:gd name="connsiteY3" fmla="*/ 427383 h 4403035"/>
              <a:gd name="connsiteX4" fmla="*/ 3935896 w 3935896"/>
              <a:gd name="connsiteY4" fmla="*/ 0 h 4403035"/>
              <a:gd name="connsiteX0" fmla="*/ 0 w 3935896"/>
              <a:gd name="connsiteY0" fmla="*/ 4403035 h 4403035"/>
              <a:gd name="connsiteX1" fmla="*/ 2653748 w 3935896"/>
              <a:gd name="connsiteY1" fmla="*/ 4263887 h 4403035"/>
              <a:gd name="connsiteX2" fmla="*/ 3279911 w 3935896"/>
              <a:gd name="connsiteY2" fmla="*/ 3985592 h 4403035"/>
              <a:gd name="connsiteX3" fmla="*/ 3856383 w 3935896"/>
              <a:gd name="connsiteY3" fmla="*/ 427383 h 4403035"/>
              <a:gd name="connsiteX4" fmla="*/ 3935896 w 3935896"/>
              <a:gd name="connsiteY4" fmla="*/ 0 h 4403035"/>
              <a:gd name="connsiteX0" fmla="*/ 0 w 3935896"/>
              <a:gd name="connsiteY0" fmla="*/ 4403035 h 4403035"/>
              <a:gd name="connsiteX1" fmla="*/ 2653748 w 3935896"/>
              <a:gd name="connsiteY1" fmla="*/ 4263887 h 4403035"/>
              <a:gd name="connsiteX2" fmla="*/ 3279911 w 3935896"/>
              <a:gd name="connsiteY2" fmla="*/ 3985592 h 4403035"/>
              <a:gd name="connsiteX3" fmla="*/ 3856383 w 3935896"/>
              <a:gd name="connsiteY3" fmla="*/ 427383 h 4403035"/>
              <a:gd name="connsiteX4" fmla="*/ 3935896 w 3935896"/>
              <a:gd name="connsiteY4" fmla="*/ 0 h 4403035"/>
              <a:gd name="connsiteX0" fmla="*/ 0 w 3935896"/>
              <a:gd name="connsiteY0" fmla="*/ 4403035 h 4403035"/>
              <a:gd name="connsiteX1" fmla="*/ 2653748 w 3935896"/>
              <a:gd name="connsiteY1" fmla="*/ 4263887 h 4403035"/>
              <a:gd name="connsiteX2" fmla="*/ 3279911 w 3935896"/>
              <a:gd name="connsiteY2" fmla="*/ 3985592 h 4403035"/>
              <a:gd name="connsiteX3" fmla="*/ 3856383 w 3935896"/>
              <a:gd name="connsiteY3" fmla="*/ 427383 h 4403035"/>
              <a:gd name="connsiteX4" fmla="*/ 3935896 w 3935896"/>
              <a:gd name="connsiteY4" fmla="*/ 0 h 4403035"/>
              <a:gd name="connsiteX0" fmla="*/ 0 w 4164496"/>
              <a:gd name="connsiteY0" fmla="*/ 4452731 h 4452731"/>
              <a:gd name="connsiteX1" fmla="*/ 2653748 w 4164496"/>
              <a:gd name="connsiteY1" fmla="*/ 4313583 h 4452731"/>
              <a:gd name="connsiteX2" fmla="*/ 3279911 w 4164496"/>
              <a:gd name="connsiteY2" fmla="*/ 4035288 h 4452731"/>
              <a:gd name="connsiteX3" fmla="*/ 3856383 w 4164496"/>
              <a:gd name="connsiteY3" fmla="*/ 477079 h 4452731"/>
              <a:gd name="connsiteX4" fmla="*/ 4164496 w 4164496"/>
              <a:gd name="connsiteY4" fmla="*/ 0 h 4452731"/>
              <a:gd name="connsiteX0" fmla="*/ 0 w 4164496"/>
              <a:gd name="connsiteY0" fmla="*/ 4452731 h 4452731"/>
              <a:gd name="connsiteX1" fmla="*/ 2653748 w 4164496"/>
              <a:gd name="connsiteY1" fmla="*/ 4313583 h 4452731"/>
              <a:gd name="connsiteX2" fmla="*/ 3279911 w 4164496"/>
              <a:gd name="connsiteY2" fmla="*/ 4035288 h 4452731"/>
              <a:gd name="connsiteX3" fmla="*/ 3836504 w 4164496"/>
              <a:gd name="connsiteY3" fmla="*/ 815009 h 4452731"/>
              <a:gd name="connsiteX4" fmla="*/ 4164496 w 4164496"/>
              <a:gd name="connsiteY4" fmla="*/ 0 h 4452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4496" h="4452731">
                <a:moveTo>
                  <a:pt x="0" y="4452731"/>
                </a:moveTo>
                <a:cubicBezTo>
                  <a:pt x="884583" y="4406348"/>
                  <a:pt x="2107096" y="4383157"/>
                  <a:pt x="2653748" y="4313583"/>
                </a:cubicBezTo>
                <a:cubicBezTo>
                  <a:pt x="3200400" y="4244009"/>
                  <a:pt x="3079472" y="4674705"/>
                  <a:pt x="3279911" y="4035288"/>
                </a:cubicBezTo>
                <a:cubicBezTo>
                  <a:pt x="3599620" y="3495263"/>
                  <a:pt x="3660913" y="1464366"/>
                  <a:pt x="3836504" y="815009"/>
                </a:cubicBezTo>
                <a:lnTo>
                  <a:pt x="4164496" y="0"/>
                </a:lnTo>
              </a:path>
            </a:pathLst>
          </a:custGeom>
          <a:ln w="57150">
            <a:tailEnd type="triangle"/>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42582378-BD7C-E4FE-D824-28027B4705CC}"/>
              </a:ext>
            </a:extLst>
          </p:cNvPr>
          <p:cNvSpPr txBox="1"/>
          <p:nvPr/>
        </p:nvSpPr>
        <p:spPr>
          <a:xfrm>
            <a:off x="8677530" y="904150"/>
            <a:ext cx="2882347" cy="646331"/>
          </a:xfrm>
          <a:prstGeom prst="rect">
            <a:avLst/>
          </a:prstGeom>
          <a:noFill/>
        </p:spPr>
        <p:txBody>
          <a:bodyPr wrap="square" rtlCol="0">
            <a:spAutoFit/>
          </a:bodyPr>
          <a:lstStyle/>
          <a:p>
            <a:r>
              <a:rPr lang="en-US" dirty="0"/>
              <a:t>Including deriving unique correlations and connections</a:t>
            </a:r>
          </a:p>
        </p:txBody>
      </p:sp>
      <p:sp>
        <p:nvSpPr>
          <p:cNvPr id="2" name="TextBox 1">
            <a:extLst>
              <a:ext uri="{FF2B5EF4-FFF2-40B4-BE49-F238E27FC236}">
                <a16:creationId xmlns:a16="http://schemas.microsoft.com/office/drawing/2014/main" id="{6A23C28F-0C89-8062-03B8-598FF327DAD2}"/>
              </a:ext>
            </a:extLst>
          </p:cNvPr>
          <p:cNvSpPr txBox="1"/>
          <p:nvPr/>
        </p:nvSpPr>
        <p:spPr>
          <a:xfrm>
            <a:off x="632123" y="471893"/>
            <a:ext cx="3400546" cy="646331"/>
          </a:xfrm>
          <a:prstGeom prst="rect">
            <a:avLst/>
          </a:prstGeom>
          <a:noFill/>
        </p:spPr>
        <p:txBody>
          <a:bodyPr wrap="none" rtlCol="0">
            <a:spAutoFit/>
          </a:bodyPr>
          <a:lstStyle/>
          <a:p>
            <a:r>
              <a:rPr lang="en-US" dirty="0"/>
              <a:t>I’m typically not “following along”.</a:t>
            </a:r>
          </a:p>
          <a:p>
            <a:r>
              <a:rPr lang="en-US" dirty="0"/>
              <a:t>I’m absorbing.</a:t>
            </a:r>
          </a:p>
        </p:txBody>
      </p:sp>
    </p:spTree>
    <p:extLst>
      <p:ext uri="{BB962C8B-B14F-4D97-AF65-F5344CB8AC3E}">
        <p14:creationId xmlns:p14="http://schemas.microsoft.com/office/powerpoint/2010/main" val="37009431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ar Stock Illustrations – 182,355 Ear Stock Illustrations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808" y="804086"/>
            <a:ext cx="1481563" cy="15667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77636" y="787607"/>
            <a:ext cx="1103243" cy="923330"/>
          </a:xfrm>
          <a:prstGeom prst="rect">
            <a:avLst/>
          </a:prstGeom>
          <a:noFill/>
        </p:spPr>
        <p:txBody>
          <a:bodyPr wrap="square" rtlCol="0">
            <a:spAutoFit/>
          </a:bodyPr>
          <a:lstStyle/>
          <a:p>
            <a:r>
              <a:rPr lang="en-US" dirty="0"/>
              <a:t>Interpret what I hear</a:t>
            </a:r>
          </a:p>
        </p:txBody>
      </p:sp>
      <p:sp>
        <p:nvSpPr>
          <p:cNvPr id="4" name="TextBox 3"/>
          <p:cNvSpPr txBox="1"/>
          <p:nvPr/>
        </p:nvSpPr>
        <p:spPr>
          <a:xfrm>
            <a:off x="5569457" y="2104727"/>
            <a:ext cx="1252331" cy="646331"/>
          </a:xfrm>
          <a:prstGeom prst="rect">
            <a:avLst/>
          </a:prstGeom>
          <a:noFill/>
        </p:spPr>
        <p:txBody>
          <a:bodyPr wrap="square" rtlCol="0">
            <a:spAutoFit/>
          </a:bodyPr>
          <a:lstStyle/>
          <a:p>
            <a:r>
              <a:rPr lang="en-US" dirty="0"/>
              <a:t>Determine response</a:t>
            </a:r>
          </a:p>
        </p:txBody>
      </p:sp>
      <p:sp>
        <p:nvSpPr>
          <p:cNvPr id="5" name="TextBox 4"/>
          <p:cNvSpPr txBox="1"/>
          <p:nvPr/>
        </p:nvSpPr>
        <p:spPr>
          <a:xfrm>
            <a:off x="7873080" y="1710937"/>
            <a:ext cx="1580322" cy="1200329"/>
          </a:xfrm>
          <a:prstGeom prst="rect">
            <a:avLst/>
          </a:prstGeom>
          <a:noFill/>
        </p:spPr>
        <p:txBody>
          <a:bodyPr wrap="square" rtlCol="0">
            <a:spAutoFit/>
          </a:bodyPr>
          <a:lstStyle/>
          <a:p>
            <a:r>
              <a:rPr lang="en-US" dirty="0"/>
              <a:t>Determine how to communicate response</a:t>
            </a:r>
          </a:p>
        </p:txBody>
      </p:sp>
      <p:sp>
        <p:nvSpPr>
          <p:cNvPr id="6" name="TextBox 5"/>
          <p:cNvSpPr txBox="1"/>
          <p:nvPr/>
        </p:nvSpPr>
        <p:spPr>
          <a:xfrm>
            <a:off x="6460436" y="3986710"/>
            <a:ext cx="3289019" cy="1200329"/>
          </a:xfrm>
          <a:prstGeom prst="rect">
            <a:avLst/>
          </a:prstGeom>
          <a:noFill/>
        </p:spPr>
        <p:txBody>
          <a:bodyPr wrap="square" rtlCol="0">
            <a:spAutoFit/>
          </a:bodyPr>
          <a:lstStyle/>
          <a:p>
            <a:r>
              <a:rPr lang="en-US" dirty="0"/>
              <a:t>Including what words to use and what words to not use: what is proper to use based on the audience</a:t>
            </a:r>
          </a:p>
        </p:txBody>
      </p:sp>
      <p:sp>
        <p:nvSpPr>
          <p:cNvPr id="7" name="TextBox 6"/>
          <p:cNvSpPr txBox="1"/>
          <p:nvPr/>
        </p:nvSpPr>
        <p:spPr>
          <a:xfrm>
            <a:off x="10217952" y="572292"/>
            <a:ext cx="1580322" cy="646331"/>
          </a:xfrm>
          <a:prstGeom prst="rect">
            <a:avLst/>
          </a:prstGeom>
          <a:noFill/>
        </p:spPr>
        <p:txBody>
          <a:bodyPr wrap="square" rtlCol="0">
            <a:spAutoFit/>
          </a:bodyPr>
          <a:lstStyle/>
          <a:p>
            <a:r>
              <a:rPr lang="en-US" dirty="0"/>
              <a:t>Communicate back</a:t>
            </a:r>
          </a:p>
        </p:txBody>
      </p:sp>
      <p:sp>
        <p:nvSpPr>
          <p:cNvPr id="13" name="Right Arrow 12"/>
          <p:cNvSpPr/>
          <p:nvPr/>
        </p:nvSpPr>
        <p:spPr>
          <a:xfrm rot="2759792">
            <a:off x="1693433" y="1802358"/>
            <a:ext cx="1069413" cy="538783"/>
          </a:xfrm>
          <a:prstGeom prst="rightArrow">
            <a:avLst>
              <a:gd name="adj1" fmla="val 23773"/>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3098416">
            <a:off x="4688638" y="1681164"/>
            <a:ext cx="1069413" cy="538783"/>
          </a:xfrm>
          <a:prstGeom prst="rightArrow">
            <a:avLst>
              <a:gd name="adj1" fmla="val 23773"/>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6803667" y="2104727"/>
            <a:ext cx="1069413" cy="538783"/>
          </a:xfrm>
          <a:prstGeom prst="rightArrow">
            <a:avLst>
              <a:gd name="adj1" fmla="val 23773"/>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20368269">
            <a:off x="9374767" y="1318070"/>
            <a:ext cx="1069413" cy="538783"/>
          </a:xfrm>
          <a:prstGeom prst="rightArrow">
            <a:avLst>
              <a:gd name="adj1" fmla="val 23773"/>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9063784">
            <a:off x="7337482" y="3158316"/>
            <a:ext cx="1069413" cy="538783"/>
          </a:xfrm>
          <a:prstGeom prst="rightArrow">
            <a:avLst>
              <a:gd name="adj1" fmla="val 23773"/>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414272" y="2407039"/>
            <a:ext cx="1325545" cy="923330"/>
          </a:xfrm>
          <a:prstGeom prst="rect">
            <a:avLst/>
          </a:prstGeom>
          <a:noFill/>
        </p:spPr>
        <p:txBody>
          <a:bodyPr wrap="square" rtlCol="0">
            <a:spAutoFit/>
          </a:bodyPr>
          <a:lstStyle/>
          <a:p>
            <a:r>
              <a:rPr lang="en-US" dirty="0"/>
              <a:t>Grasp that I  hear something</a:t>
            </a:r>
          </a:p>
        </p:txBody>
      </p:sp>
      <p:sp>
        <p:nvSpPr>
          <p:cNvPr id="19" name="Right Arrow 18"/>
          <p:cNvSpPr/>
          <p:nvPr/>
        </p:nvSpPr>
        <p:spPr>
          <a:xfrm rot="19158982">
            <a:off x="3291368" y="1757865"/>
            <a:ext cx="1069413" cy="538783"/>
          </a:xfrm>
          <a:prstGeom prst="rightArrow">
            <a:avLst>
              <a:gd name="adj1" fmla="val 23773"/>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68304" y="202960"/>
            <a:ext cx="1959960" cy="369332"/>
          </a:xfrm>
          <a:prstGeom prst="rect">
            <a:avLst/>
          </a:prstGeom>
        </p:spPr>
        <p:txBody>
          <a:bodyPr wrap="none">
            <a:spAutoFit/>
          </a:bodyPr>
          <a:lstStyle/>
          <a:p>
            <a:pPr algn="ctr"/>
            <a:r>
              <a:rPr lang="en-US" dirty="0">
                <a:ln w="0"/>
                <a:effectLst>
                  <a:outerShdw blurRad="38100" dist="19050" dir="2700000" algn="tl" rotWithShape="0">
                    <a:schemeClr val="dk1">
                      <a:alpha val="40000"/>
                    </a:schemeClr>
                  </a:outerShdw>
                </a:effectLst>
              </a:rPr>
              <a:t>Communication 03</a:t>
            </a:r>
          </a:p>
        </p:txBody>
      </p:sp>
      <p:pic>
        <p:nvPicPr>
          <p:cNvPr id="21" name="Picture 2" descr="Dr.Kristjan Olafsson-Leading NeurovPsychologist Of Florida"/>
          <p:cNvPicPr>
            <a:picLocks noChangeAspect="1" noChangeArrowheads="1"/>
          </p:cNvPicPr>
          <p:nvPr/>
        </p:nvPicPr>
        <p:blipFill rotWithShape="1">
          <a:blip r:embed="rId3">
            <a:extLst>
              <a:ext uri="{28A0092B-C50C-407E-A947-70E740481C1C}">
                <a14:useLocalDpi xmlns:a14="http://schemas.microsoft.com/office/drawing/2010/main" val="0"/>
              </a:ext>
            </a:extLst>
          </a:blip>
          <a:srcRect l="6089" t="29291" r="6828" b="7744"/>
          <a:stretch/>
        </p:blipFill>
        <p:spPr bwMode="auto">
          <a:xfrm>
            <a:off x="756013" y="3583172"/>
            <a:ext cx="5286984" cy="3207733"/>
          </a:xfrm>
          <a:prstGeom prst="rect">
            <a:avLst/>
          </a:prstGeom>
          <a:noFill/>
          <a:extLst>
            <a:ext uri="{909E8E84-426E-40DD-AFC4-6F175D3DCCD1}">
              <a14:hiddenFill xmlns:a14="http://schemas.microsoft.com/office/drawing/2010/main">
                <a:solidFill>
                  <a:srgbClr val="FFFFFF"/>
                </a:solidFill>
              </a14:hiddenFill>
            </a:ext>
          </a:extLst>
        </p:spPr>
      </p:pic>
      <p:sp>
        <p:nvSpPr>
          <p:cNvPr id="22" name="Freeform 21"/>
          <p:cNvSpPr/>
          <p:nvPr/>
        </p:nvSpPr>
        <p:spPr>
          <a:xfrm>
            <a:off x="336054" y="2206488"/>
            <a:ext cx="2466781" cy="3260034"/>
          </a:xfrm>
          <a:custGeom>
            <a:avLst/>
            <a:gdLst>
              <a:gd name="connsiteX0" fmla="*/ 858659 w 858659"/>
              <a:gd name="connsiteY0" fmla="*/ 0 h 2782956"/>
              <a:gd name="connsiteX1" fmla="*/ 3894 w 858659"/>
              <a:gd name="connsiteY1" fmla="*/ 1311965 h 2782956"/>
              <a:gd name="connsiteX2" fmla="*/ 520728 w 858659"/>
              <a:gd name="connsiteY2" fmla="*/ 2782956 h 2782956"/>
              <a:gd name="connsiteX3" fmla="*/ 520728 w 858659"/>
              <a:gd name="connsiteY3" fmla="*/ 2782956 h 2782956"/>
              <a:gd name="connsiteX0" fmla="*/ 891387 w 891387"/>
              <a:gd name="connsiteY0" fmla="*/ 0 h 2826945"/>
              <a:gd name="connsiteX1" fmla="*/ 36622 w 891387"/>
              <a:gd name="connsiteY1" fmla="*/ 1311965 h 2826945"/>
              <a:gd name="connsiteX2" fmla="*/ 195648 w 891387"/>
              <a:gd name="connsiteY2" fmla="*/ 2693504 h 2826945"/>
              <a:gd name="connsiteX3" fmla="*/ 553456 w 891387"/>
              <a:gd name="connsiteY3" fmla="*/ 2782956 h 2826945"/>
              <a:gd name="connsiteX4" fmla="*/ 553456 w 891387"/>
              <a:gd name="connsiteY4" fmla="*/ 2782956 h 2826945"/>
              <a:gd name="connsiteX0" fmla="*/ 891387 w 2640674"/>
              <a:gd name="connsiteY0" fmla="*/ 0 h 3260034"/>
              <a:gd name="connsiteX1" fmla="*/ 36622 w 2640674"/>
              <a:gd name="connsiteY1" fmla="*/ 1311965 h 3260034"/>
              <a:gd name="connsiteX2" fmla="*/ 195648 w 2640674"/>
              <a:gd name="connsiteY2" fmla="*/ 2693504 h 3260034"/>
              <a:gd name="connsiteX3" fmla="*/ 553456 w 2640674"/>
              <a:gd name="connsiteY3" fmla="*/ 2782956 h 3260034"/>
              <a:gd name="connsiteX4" fmla="*/ 2640674 w 2640674"/>
              <a:gd name="connsiteY4" fmla="*/ 3260034 h 326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0674" h="3260034">
                <a:moveTo>
                  <a:pt x="891387" y="0"/>
                </a:moveTo>
                <a:cubicBezTo>
                  <a:pt x="492165" y="424069"/>
                  <a:pt x="152579" y="863048"/>
                  <a:pt x="36622" y="1311965"/>
                </a:cubicBezTo>
                <a:cubicBezTo>
                  <a:pt x="-79335" y="1760882"/>
                  <a:pt x="109509" y="2448339"/>
                  <a:pt x="195648" y="2693504"/>
                </a:cubicBezTo>
                <a:cubicBezTo>
                  <a:pt x="281787" y="2938669"/>
                  <a:pt x="145952" y="2688534"/>
                  <a:pt x="553456" y="2782956"/>
                </a:cubicBezTo>
                <a:lnTo>
                  <a:pt x="2640674" y="3260034"/>
                </a:lnTo>
              </a:path>
            </a:pathLst>
          </a:custGeom>
          <a:noFill/>
          <a:ln w="38100">
            <a:solidFill>
              <a:srgbClr val="FFC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3796748" y="2325756"/>
            <a:ext cx="301723" cy="1580321"/>
          </a:xfrm>
          <a:custGeom>
            <a:avLst/>
            <a:gdLst>
              <a:gd name="connsiteX0" fmla="*/ 0 w 2077278"/>
              <a:gd name="connsiteY0" fmla="*/ 0 h 1003852"/>
              <a:gd name="connsiteX1" fmla="*/ 1510748 w 2077278"/>
              <a:gd name="connsiteY1" fmla="*/ 327991 h 1003852"/>
              <a:gd name="connsiteX2" fmla="*/ 2077278 w 2077278"/>
              <a:gd name="connsiteY2" fmla="*/ 1003852 h 1003852"/>
              <a:gd name="connsiteX0" fmla="*/ 0 w 1689652"/>
              <a:gd name="connsiteY0" fmla="*/ 0 h 1580321"/>
              <a:gd name="connsiteX1" fmla="*/ 1123122 w 1689652"/>
              <a:gd name="connsiteY1" fmla="*/ 904460 h 1580321"/>
              <a:gd name="connsiteX2" fmla="*/ 1689652 w 1689652"/>
              <a:gd name="connsiteY2" fmla="*/ 1580321 h 1580321"/>
            </a:gdLst>
            <a:ahLst/>
            <a:cxnLst>
              <a:cxn ang="0">
                <a:pos x="connsiteX0" y="connsiteY0"/>
              </a:cxn>
              <a:cxn ang="0">
                <a:pos x="connsiteX1" y="connsiteY1"/>
              </a:cxn>
              <a:cxn ang="0">
                <a:pos x="connsiteX2" y="connsiteY2"/>
              </a:cxn>
            </a:cxnLst>
            <a:rect l="l" t="t" r="r" b="b"/>
            <a:pathLst>
              <a:path w="1689652" h="1580321">
                <a:moveTo>
                  <a:pt x="0" y="0"/>
                </a:moveTo>
                <a:cubicBezTo>
                  <a:pt x="582267" y="80341"/>
                  <a:pt x="841513" y="641073"/>
                  <a:pt x="1123122" y="904460"/>
                </a:cubicBezTo>
                <a:cubicBezTo>
                  <a:pt x="1404731" y="1167847"/>
                  <a:pt x="1579493" y="1326045"/>
                  <a:pt x="1689652" y="1580321"/>
                </a:cubicBezTo>
              </a:path>
            </a:pathLst>
          </a:custGeom>
          <a:noFill/>
          <a:ln w="3810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2084854" y="2580108"/>
            <a:ext cx="3359216" cy="1614205"/>
          </a:xfrm>
          <a:custGeom>
            <a:avLst/>
            <a:gdLst>
              <a:gd name="connsiteX0" fmla="*/ 5111077 w 5111077"/>
              <a:gd name="connsiteY0" fmla="*/ 0 h 1630017"/>
              <a:gd name="connsiteX1" fmla="*/ 509260 w 5111077"/>
              <a:gd name="connsiteY1" fmla="*/ 1103243 h 1630017"/>
              <a:gd name="connsiteX2" fmla="*/ 320417 w 5111077"/>
              <a:gd name="connsiteY2" fmla="*/ 1630017 h 1630017"/>
            </a:gdLst>
            <a:ahLst/>
            <a:cxnLst>
              <a:cxn ang="0">
                <a:pos x="connsiteX0" y="connsiteY0"/>
              </a:cxn>
              <a:cxn ang="0">
                <a:pos x="connsiteX1" y="connsiteY1"/>
              </a:cxn>
              <a:cxn ang="0">
                <a:pos x="connsiteX2" y="connsiteY2"/>
              </a:cxn>
            </a:cxnLst>
            <a:rect l="l" t="t" r="r" b="b"/>
            <a:pathLst>
              <a:path w="5111077" h="1630017">
                <a:moveTo>
                  <a:pt x="5111077" y="0"/>
                </a:moveTo>
                <a:cubicBezTo>
                  <a:pt x="3209390" y="415787"/>
                  <a:pt x="1307703" y="831574"/>
                  <a:pt x="509260" y="1103243"/>
                </a:cubicBezTo>
                <a:cubicBezTo>
                  <a:pt x="-289183" y="1374912"/>
                  <a:pt x="15617" y="1502464"/>
                  <a:pt x="320417" y="1630017"/>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flipH="1">
            <a:off x="4491183" y="2882050"/>
            <a:ext cx="3256509" cy="1091021"/>
          </a:xfrm>
          <a:custGeom>
            <a:avLst/>
            <a:gdLst>
              <a:gd name="connsiteX0" fmla="*/ 0 w 2077278"/>
              <a:gd name="connsiteY0" fmla="*/ 0 h 1003852"/>
              <a:gd name="connsiteX1" fmla="*/ 1510748 w 2077278"/>
              <a:gd name="connsiteY1" fmla="*/ 327991 h 1003852"/>
              <a:gd name="connsiteX2" fmla="*/ 2077278 w 2077278"/>
              <a:gd name="connsiteY2" fmla="*/ 1003852 h 1003852"/>
              <a:gd name="connsiteX0" fmla="*/ 0 w 1689652"/>
              <a:gd name="connsiteY0" fmla="*/ 0 h 1580321"/>
              <a:gd name="connsiteX1" fmla="*/ 1123122 w 1689652"/>
              <a:gd name="connsiteY1" fmla="*/ 904460 h 1580321"/>
              <a:gd name="connsiteX2" fmla="*/ 1689652 w 1689652"/>
              <a:gd name="connsiteY2" fmla="*/ 1580321 h 1580321"/>
            </a:gdLst>
            <a:ahLst/>
            <a:cxnLst>
              <a:cxn ang="0">
                <a:pos x="connsiteX0" y="connsiteY0"/>
              </a:cxn>
              <a:cxn ang="0">
                <a:pos x="connsiteX1" y="connsiteY1"/>
              </a:cxn>
              <a:cxn ang="0">
                <a:pos x="connsiteX2" y="connsiteY2"/>
              </a:cxn>
            </a:cxnLst>
            <a:rect l="l" t="t" r="r" b="b"/>
            <a:pathLst>
              <a:path w="1689652" h="1580321">
                <a:moveTo>
                  <a:pt x="0" y="0"/>
                </a:moveTo>
                <a:cubicBezTo>
                  <a:pt x="582267" y="80341"/>
                  <a:pt x="841513" y="641073"/>
                  <a:pt x="1123122" y="904460"/>
                </a:cubicBezTo>
                <a:cubicBezTo>
                  <a:pt x="1404731" y="1167847"/>
                  <a:pt x="1579493" y="1326045"/>
                  <a:pt x="1689652" y="1580321"/>
                </a:cubicBezTo>
              </a:path>
            </a:pathLst>
          </a:custGeom>
          <a:noFill/>
          <a:ln w="3810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67305" y="572292"/>
            <a:ext cx="9806055" cy="6118090"/>
          </a:xfrm>
          <a:custGeom>
            <a:avLst/>
            <a:gdLst>
              <a:gd name="connsiteX0" fmla="*/ 9335112 w 9806055"/>
              <a:gd name="connsiteY0" fmla="*/ 1303327 h 6274239"/>
              <a:gd name="connsiteX1" fmla="*/ 7267773 w 9806055"/>
              <a:gd name="connsiteY1" fmla="*/ 180205 h 6274239"/>
              <a:gd name="connsiteX2" fmla="*/ 976304 w 9806055"/>
              <a:gd name="connsiteY2" fmla="*/ 289535 h 6274239"/>
              <a:gd name="connsiteX3" fmla="*/ 42025 w 9806055"/>
              <a:gd name="connsiteY3" fmla="*/ 2913466 h 6274239"/>
              <a:gd name="connsiteX4" fmla="*/ 260686 w 9806055"/>
              <a:gd name="connsiteY4" fmla="*/ 5467822 h 6274239"/>
              <a:gd name="connsiteX5" fmla="*/ 1145269 w 9806055"/>
              <a:gd name="connsiteY5" fmla="*/ 6272892 h 6274239"/>
              <a:gd name="connsiteX6" fmla="*/ 8917669 w 9806055"/>
              <a:gd name="connsiteY6" fmla="*/ 5587092 h 6274239"/>
              <a:gd name="connsiteX7" fmla="*/ 9682982 w 9806055"/>
              <a:gd name="connsiteY7" fmla="*/ 3231518 h 6274239"/>
              <a:gd name="connsiteX8" fmla="*/ 9364930 w 9806055"/>
              <a:gd name="connsiteY8" fmla="*/ 1432535 h 6274239"/>
              <a:gd name="connsiteX9" fmla="*/ 9364930 w 9806055"/>
              <a:gd name="connsiteY9" fmla="*/ 1422596 h 627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06055" h="6274239">
                <a:moveTo>
                  <a:pt x="9335112" y="1303327"/>
                </a:moveTo>
                <a:cubicBezTo>
                  <a:pt x="8998010" y="826248"/>
                  <a:pt x="8660908" y="349170"/>
                  <a:pt x="7267773" y="180205"/>
                </a:cubicBezTo>
                <a:cubicBezTo>
                  <a:pt x="5874638" y="11240"/>
                  <a:pt x="2180595" y="-166008"/>
                  <a:pt x="976304" y="289535"/>
                </a:cubicBezTo>
                <a:cubicBezTo>
                  <a:pt x="-227987" y="745078"/>
                  <a:pt x="161295" y="2050418"/>
                  <a:pt x="42025" y="2913466"/>
                </a:cubicBezTo>
                <a:cubicBezTo>
                  <a:pt x="-77245" y="3776514"/>
                  <a:pt x="76812" y="4907918"/>
                  <a:pt x="260686" y="5467822"/>
                </a:cubicBezTo>
                <a:cubicBezTo>
                  <a:pt x="444560" y="6027726"/>
                  <a:pt x="-297561" y="6253014"/>
                  <a:pt x="1145269" y="6272892"/>
                </a:cubicBezTo>
                <a:cubicBezTo>
                  <a:pt x="2588099" y="6292770"/>
                  <a:pt x="7494717" y="6093988"/>
                  <a:pt x="8917669" y="5587092"/>
                </a:cubicBezTo>
                <a:cubicBezTo>
                  <a:pt x="10340621" y="5080196"/>
                  <a:pt x="9608439" y="3923944"/>
                  <a:pt x="9682982" y="3231518"/>
                </a:cubicBezTo>
                <a:cubicBezTo>
                  <a:pt x="9757526" y="2539092"/>
                  <a:pt x="9364930" y="1432535"/>
                  <a:pt x="9364930" y="1432535"/>
                </a:cubicBezTo>
                <a:cubicBezTo>
                  <a:pt x="9311921" y="1131048"/>
                  <a:pt x="9338425" y="1276822"/>
                  <a:pt x="9364930" y="1422596"/>
                </a:cubicBezTo>
              </a:path>
            </a:pathLst>
          </a:custGeom>
          <a:noFill/>
          <a:ln w="57150"/>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2746443" y="5198165"/>
            <a:ext cx="5234679" cy="1190539"/>
          </a:xfrm>
          <a:custGeom>
            <a:avLst/>
            <a:gdLst>
              <a:gd name="connsiteX0" fmla="*/ 5234679 w 5234679"/>
              <a:gd name="connsiteY0" fmla="*/ 0 h 1190539"/>
              <a:gd name="connsiteX1" fmla="*/ 2600809 w 5234679"/>
              <a:gd name="connsiteY1" fmla="*/ 1133061 h 1190539"/>
              <a:gd name="connsiteX2" fmla="*/ 225357 w 5234679"/>
              <a:gd name="connsiteY2" fmla="*/ 964096 h 1190539"/>
              <a:gd name="connsiteX3" fmla="*/ 235296 w 5234679"/>
              <a:gd name="connsiteY3" fmla="*/ 447261 h 1190539"/>
            </a:gdLst>
            <a:ahLst/>
            <a:cxnLst>
              <a:cxn ang="0">
                <a:pos x="connsiteX0" y="connsiteY0"/>
              </a:cxn>
              <a:cxn ang="0">
                <a:pos x="connsiteX1" y="connsiteY1"/>
              </a:cxn>
              <a:cxn ang="0">
                <a:pos x="connsiteX2" y="connsiteY2"/>
              </a:cxn>
              <a:cxn ang="0">
                <a:pos x="connsiteX3" y="connsiteY3"/>
              </a:cxn>
            </a:cxnLst>
            <a:rect l="l" t="t" r="r" b="b"/>
            <a:pathLst>
              <a:path w="5234679" h="1190539">
                <a:moveTo>
                  <a:pt x="5234679" y="0"/>
                </a:moveTo>
                <a:cubicBezTo>
                  <a:pt x="4335187" y="486189"/>
                  <a:pt x="3435696" y="972378"/>
                  <a:pt x="2600809" y="1133061"/>
                </a:cubicBezTo>
                <a:cubicBezTo>
                  <a:pt x="1765922" y="1293744"/>
                  <a:pt x="619609" y="1078396"/>
                  <a:pt x="225357" y="964096"/>
                </a:cubicBezTo>
                <a:cubicBezTo>
                  <a:pt x="-168895" y="849796"/>
                  <a:pt x="33200" y="648528"/>
                  <a:pt x="235296" y="447261"/>
                </a:cubicBezTo>
              </a:path>
            </a:pathLst>
          </a:custGeom>
          <a:noFill/>
          <a:ln w="38100">
            <a:solidFill>
              <a:srgbClr val="FFC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Curved Connector 28"/>
          <p:cNvCxnSpPr/>
          <p:nvPr/>
        </p:nvCxnSpPr>
        <p:spPr>
          <a:xfrm>
            <a:off x="4790661" y="5078896"/>
            <a:ext cx="4958794" cy="1043608"/>
          </a:xfrm>
          <a:prstGeom prst="curvedConnector3">
            <a:avLst>
              <a:gd name="adj1" fmla="val 2492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771907" y="5793434"/>
            <a:ext cx="1580322" cy="646331"/>
          </a:xfrm>
          <a:prstGeom prst="rect">
            <a:avLst/>
          </a:prstGeom>
          <a:noFill/>
        </p:spPr>
        <p:txBody>
          <a:bodyPr wrap="square" rtlCol="0">
            <a:spAutoFit/>
          </a:bodyPr>
          <a:lstStyle/>
          <a:p>
            <a:r>
              <a:rPr lang="en-US" dirty="0"/>
              <a:t>Reads “body language”</a:t>
            </a:r>
          </a:p>
        </p:txBody>
      </p:sp>
      <p:sp>
        <p:nvSpPr>
          <p:cNvPr id="8" name="TextBox 7"/>
          <p:cNvSpPr txBox="1"/>
          <p:nvPr/>
        </p:nvSpPr>
        <p:spPr>
          <a:xfrm>
            <a:off x="3008131" y="112748"/>
            <a:ext cx="3795536" cy="577422"/>
          </a:xfrm>
          <a:prstGeom prst="rect">
            <a:avLst/>
          </a:prstGeom>
          <a:solidFill>
            <a:schemeClr val="bg1"/>
          </a:solidFill>
          <a:ln w="57150"/>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b="1" dirty="0">
                <a:solidFill>
                  <a:schemeClr val="tx1"/>
                </a:solidFill>
              </a:rPr>
              <a:t>What is supposed to happen</a:t>
            </a:r>
          </a:p>
        </p:txBody>
      </p:sp>
    </p:spTree>
    <p:extLst>
      <p:ext uri="{BB962C8B-B14F-4D97-AF65-F5344CB8AC3E}">
        <p14:creationId xmlns:p14="http://schemas.microsoft.com/office/powerpoint/2010/main" val="7272258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573244-C445-61EE-A203-62AE0577B720}"/>
              </a:ext>
            </a:extLst>
          </p:cNvPr>
          <p:cNvPicPr>
            <a:picLocks noChangeAspect="1"/>
          </p:cNvPicPr>
          <p:nvPr/>
        </p:nvPicPr>
        <p:blipFill rotWithShape="1">
          <a:blip r:embed="rId2"/>
          <a:srcRect l="10402" t="19051" b="21430"/>
          <a:stretch/>
        </p:blipFill>
        <p:spPr>
          <a:xfrm>
            <a:off x="425115" y="783858"/>
            <a:ext cx="9107175" cy="6038251"/>
          </a:xfrm>
          <a:prstGeom prst="rect">
            <a:avLst/>
          </a:prstGeom>
        </p:spPr>
      </p:pic>
      <p:sp>
        <p:nvSpPr>
          <p:cNvPr id="26" name="Freeform 25"/>
          <p:cNvSpPr/>
          <p:nvPr/>
        </p:nvSpPr>
        <p:spPr>
          <a:xfrm>
            <a:off x="67305" y="416143"/>
            <a:ext cx="9806055" cy="6274239"/>
          </a:xfrm>
          <a:custGeom>
            <a:avLst/>
            <a:gdLst>
              <a:gd name="connsiteX0" fmla="*/ 9335112 w 9806055"/>
              <a:gd name="connsiteY0" fmla="*/ 1303327 h 6274239"/>
              <a:gd name="connsiteX1" fmla="*/ 7267773 w 9806055"/>
              <a:gd name="connsiteY1" fmla="*/ 180205 h 6274239"/>
              <a:gd name="connsiteX2" fmla="*/ 976304 w 9806055"/>
              <a:gd name="connsiteY2" fmla="*/ 289535 h 6274239"/>
              <a:gd name="connsiteX3" fmla="*/ 42025 w 9806055"/>
              <a:gd name="connsiteY3" fmla="*/ 2913466 h 6274239"/>
              <a:gd name="connsiteX4" fmla="*/ 260686 w 9806055"/>
              <a:gd name="connsiteY4" fmla="*/ 5467822 h 6274239"/>
              <a:gd name="connsiteX5" fmla="*/ 1145269 w 9806055"/>
              <a:gd name="connsiteY5" fmla="*/ 6272892 h 6274239"/>
              <a:gd name="connsiteX6" fmla="*/ 8917669 w 9806055"/>
              <a:gd name="connsiteY6" fmla="*/ 5587092 h 6274239"/>
              <a:gd name="connsiteX7" fmla="*/ 9682982 w 9806055"/>
              <a:gd name="connsiteY7" fmla="*/ 3231518 h 6274239"/>
              <a:gd name="connsiteX8" fmla="*/ 9364930 w 9806055"/>
              <a:gd name="connsiteY8" fmla="*/ 1432535 h 6274239"/>
              <a:gd name="connsiteX9" fmla="*/ 9364930 w 9806055"/>
              <a:gd name="connsiteY9" fmla="*/ 1422596 h 627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06055" h="6274239">
                <a:moveTo>
                  <a:pt x="9335112" y="1303327"/>
                </a:moveTo>
                <a:cubicBezTo>
                  <a:pt x="8998010" y="826248"/>
                  <a:pt x="8660908" y="349170"/>
                  <a:pt x="7267773" y="180205"/>
                </a:cubicBezTo>
                <a:cubicBezTo>
                  <a:pt x="5874638" y="11240"/>
                  <a:pt x="2180595" y="-166008"/>
                  <a:pt x="976304" y="289535"/>
                </a:cubicBezTo>
                <a:cubicBezTo>
                  <a:pt x="-227987" y="745078"/>
                  <a:pt x="161295" y="2050418"/>
                  <a:pt x="42025" y="2913466"/>
                </a:cubicBezTo>
                <a:cubicBezTo>
                  <a:pt x="-77245" y="3776514"/>
                  <a:pt x="76812" y="4907918"/>
                  <a:pt x="260686" y="5467822"/>
                </a:cubicBezTo>
                <a:cubicBezTo>
                  <a:pt x="444560" y="6027726"/>
                  <a:pt x="-297561" y="6253014"/>
                  <a:pt x="1145269" y="6272892"/>
                </a:cubicBezTo>
                <a:cubicBezTo>
                  <a:pt x="2588099" y="6292770"/>
                  <a:pt x="7494717" y="6093988"/>
                  <a:pt x="8917669" y="5587092"/>
                </a:cubicBezTo>
                <a:cubicBezTo>
                  <a:pt x="10340621" y="5080196"/>
                  <a:pt x="9608439" y="3923944"/>
                  <a:pt x="9682982" y="3231518"/>
                </a:cubicBezTo>
                <a:cubicBezTo>
                  <a:pt x="9757526" y="2539092"/>
                  <a:pt x="9364930" y="1432535"/>
                  <a:pt x="9364930" y="1432535"/>
                </a:cubicBezTo>
                <a:cubicBezTo>
                  <a:pt x="9311921" y="1131048"/>
                  <a:pt x="9338425" y="1276822"/>
                  <a:pt x="9364930" y="1422596"/>
                </a:cubicBezTo>
              </a:path>
            </a:pathLst>
          </a:custGeom>
          <a:noFill/>
          <a:ln w="57150"/>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120+ Walrus Beach Stock Illustrations, Royalty-Free Vector Graphic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1376" y="500817"/>
            <a:ext cx="1350113" cy="12243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Ear Stock Illustrations – 182,355 Ear Stock Illustrations ..."/>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808" y="804086"/>
            <a:ext cx="1481563" cy="15667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77636" y="787607"/>
            <a:ext cx="1103243" cy="923330"/>
          </a:xfrm>
          <a:prstGeom prst="rect">
            <a:avLst/>
          </a:prstGeom>
          <a:noFill/>
        </p:spPr>
        <p:txBody>
          <a:bodyPr wrap="square" rtlCol="0">
            <a:spAutoFit/>
          </a:bodyPr>
          <a:lstStyle/>
          <a:p>
            <a:r>
              <a:rPr lang="en-US" dirty="0"/>
              <a:t>Interpret what I hear</a:t>
            </a:r>
          </a:p>
        </p:txBody>
      </p:sp>
      <p:sp>
        <p:nvSpPr>
          <p:cNvPr id="4" name="TextBox 3"/>
          <p:cNvSpPr txBox="1"/>
          <p:nvPr/>
        </p:nvSpPr>
        <p:spPr>
          <a:xfrm>
            <a:off x="5569457" y="2104727"/>
            <a:ext cx="1252331" cy="646331"/>
          </a:xfrm>
          <a:prstGeom prst="rect">
            <a:avLst/>
          </a:prstGeom>
          <a:noFill/>
        </p:spPr>
        <p:txBody>
          <a:bodyPr wrap="square" rtlCol="0">
            <a:spAutoFit/>
          </a:bodyPr>
          <a:lstStyle/>
          <a:p>
            <a:r>
              <a:rPr lang="en-US" dirty="0"/>
              <a:t>Determine response</a:t>
            </a:r>
          </a:p>
        </p:txBody>
      </p:sp>
      <p:sp>
        <p:nvSpPr>
          <p:cNvPr id="5" name="TextBox 4"/>
          <p:cNvSpPr txBox="1"/>
          <p:nvPr/>
        </p:nvSpPr>
        <p:spPr>
          <a:xfrm>
            <a:off x="7873080" y="1710937"/>
            <a:ext cx="1580322" cy="1200329"/>
          </a:xfrm>
          <a:prstGeom prst="rect">
            <a:avLst/>
          </a:prstGeom>
          <a:noFill/>
        </p:spPr>
        <p:txBody>
          <a:bodyPr wrap="square" rtlCol="0">
            <a:spAutoFit/>
          </a:bodyPr>
          <a:lstStyle/>
          <a:p>
            <a:r>
              <a:rPr lang="en-US" dirty="0"/>
              <a:t>Determine how to communicate response</a:t>
            </a:r>
          </a:p>
        </p:txBody>
      </p:sp>
      <p:sp>
        <p:nvSpPr>
          <p:cNvPr id="6" name="TextBox 5"/>
          <p:cNvSpPr txBox="1"/>
          <p:nvPr/>
        </p:nvSpPr>
        <p:spPr>
          <a:xfrm>
            <a:off x="6460436" y="3986710"/>
            <a:ext cx="3289019" cy="1200329"/>
          </a:xfrm>
          <a:prstGeom prst="rect">
            <a:avLst/>
          </a:prstGeom>
          <a:noFill/>
        </p:spPr>
        <p:txBody>
          <a:bodyPr wrap="square" rtlCol="0">
            <a:spAutoFit/>
          </a:bodyPr>
          <a:lstStyle/>
          <a:p>
            <a:r>
              <a:rPr lang="en-US" dirty="0"/>
              <a:t>Including what words to use and what words to not use: what is proper to use based on the audience</a:t>
            </a:r>
          </a:p>
        </p:txBody>
      </p:sp>
      <p:sp>
        <p:nvSpPr>
          <p:cNvPr id="7" name="TextBox 6"/>
          <p:cNvSpPr txBox="1"/>
          <p:nvPr/>
        </p:nvSpPr>
        <p:spPr>
          <a:xfrm>
            <a:off x="10271827" y="259877"/>
            <a:ext cx="1580322" cy="923330"/>
          </a:xfrm>
          <a:prstGeom prst="rect">
            <a:avLst/>
          </a:prstGeom>
          <a:noFill/>
        </p:spPr>
        <p:txBody>
          <a:bodyPr wrap="square" rtlCol="0">
            <a:spAutoFit/>
          </a:bodyPr>
          <a:lstStyle/>
          <a:p>
            <a:r>
              <a:rPr lang="en-US" dirty="0"/>
              <a:t>I Hope to Communicate back correctly</a:t>
            </a:r>
          </a:p>
        </p:txBody>
      </p:sp>
      <p:sp>
        <p:nvSpPr>
          <p:cNvPr id="13" name="Right Arrow 12"/>
          <p:cNvSpPr/>
          <p:nvPr/>
        </p:nvSpPr>
        <p:spPr>
          <a:xfrm rot="2759792">
            <a:off x="1693433" y="1802358"/>
            <a:ext cx="1069413" cy="538783"/>
          </a:xfrm>
          <a:prstGeom prst="rightArrow">
            <a:avLst>
              <a:gd name="adj1" fmla="val 23773"/>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3098416">
            <a:off x="4688638" y="1681164"/>
            <a:ext cx="1069413" cy="538783"/>
          </a:xfrm>
          <a:prstGeom prst="rightArrow">
            <a:avLst>
              <a:gd name="adj1" fmla="val 23773"/>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6803667" y="2104727"/>
            <a:ext cx="1069413" cy="538783"/>
          </a:xfrm>
          <a:prstGeom prst="rightArrow">
            <a:avLst>
              <a:gd name="adj1" fmla="val 23773"/>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20368269">
            <a:off x="9374767" y="1318070"/>
            <a:ext cx="1069413" cy="538783"/>
          </a:xfrm>
          <a:prstGeom prst="rightArrow">
            <a:avLst>
              <a:gd name="adj1" fmla="val 23773"/>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9063784">
            <a:off x="7337482" y="3158316"/>
            <a:ext cx="1069413" cy="538783"/>
          </a:xfrm>
          <a:prstGeom prst="rightArrow">
            <a:avLst>
              <a:gd name="adj1" fmla="val 23773"/>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414272" y="2407039"/>
            <a:ext cx="1325545" cy="923330"/>
          </a:xfrm>
          <a:prstGeom prst="rect">
            <a:avLst/>
          </a:prstGeom>
          <a:noFill/>
        </p:spPr>
        <p:txBody>
          <a:bodyPr wrap="square" rtlCol="0">
            <a:spAutoFit/>
          </a:bodyPr>
          <a:lstStyle/>
          <a:p>
            <a:r>
              <a:rPr lang="en-US" dirty="0"/>
              <a:t>Grasp that I  hear something</a:t>
            </a:r>
          </a:p>
        </p:txBody>
      </p:sp>
      <p:sp>
        <p:nvSpPr>
          <p:cNvPr id="19" name="Right Arrow 18"/>
          <p:cNvSpPr/>
          <p:nvPr/>
        </p:nvSpPr>
        <p:spPr>
          <a:xfrm rot="19158982">
            <a:off x="3291368" y="1757865"/>
            <a:ext cx="1069413" cy="538783"/>
          </a:xfrm>
          <a:prstGeom prst="rightArrow">
            <a:avLst>
              <a:gd name="adj1" fmla="val 23773"/>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68304" y="202960"/>
            <a:ext cx="1959960" cy="369332"/>
          </a:xfrm>
          <a:prstGeom prst="rect">
            <a:avLst/>
          </a:prstGeom>
        </p:spPr>
        <p:txBody>
          <a:bodyPr wrap="none">
            <a:spAutoFit/>
          </a:bodyPr>
          <a:lstStyle/>
          <a:p>
            <a:pPr algn="ctr"/>
            <a:r>
              <a:rPr lang="en-US" dirty="0">
                <a:ln w="0"/>
                <a:effectLst>
                  <a:outerShdw blurRad="38100" dist="19050" dir="2700000" algn="tl" rotWithShape="0">
                    <a:schemeClr val="dk1">
                      <a:alpha val="40000"/>
                    </a:schemeClr>
                  </a:outerShdw>
                </a:effectLst>
              </a:rPr>
              <a:t>Communication 03</a:t>
            </a:r>
          </a:p>
        </p:txBody>
      </p:sp>
      <p:pic>
        <p:nvPicPr>
          <p:cNvPr id="21" name="Picture 2" descr="Dr.Kristjan Olafsson-Leading NeurovPsychologist Of Florida"/>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089" t="29291" r="6828" b="7744"/>
          <a:stretch/>
        </p:blipFill>
        <p:spPr bwMode="auto">
          <a:xfrm>
            <a:off x="756013" y="3583172"/>
            <a:ext cx="5286984" cy="3207733"/>
          </a:xfrm>
          <a:prstGeom prst="rect">
            <a:avLst/>
          </a:prstGeom>
          <a:noFill/>
          <a:extLst>
            <a:ext uri="{909E8E84-426E-40DD-AFC4-6F175D3DCCD1}">
              <a14:hiddenFill xmlns:a14="http://schemas.microsoft.com/office/drawing/2010/main">
                <a:solidFill>
                  <a:srgbClr val="FFFFFF"/>
                </a:solidFill>
              </a14:hiddenFill>
            </a:ext>
          </a:extLst>
        </p:spPr>
      </p:pic>
      <p:sp>
        <p:nvSpPr>
          <p:cNvPr id="22" name="Freeform 21"/>
          <p:cNvSpPr/>
          <p:nvPr/>
        </p:nvSpPr>
        <p:spPr>
          <a:xfrm>
            <a:off x="336054" y="2206488"/>
            <a:ext cx="2466781" cy="3260034"/>
          </a:xfrm>
          <a:custGeom>
            <a:avLst/>
            <a:gdLst>
              <a:gd name="connsiteX0" fmla="*/ 858659 w 858659"/>
              <a:gd name="connsiteY0" fmla="*/ 0 h 2782956"/>
              <a:gd name="connsiteX1" fmla="*/ 3894 w 858659"/>
              <a:gd name="connsiteY1" fmla="*/ 1311965 h 2782956"/>
              <a:gd name="connsiteX2" fmla="*/ 520728 w 858659"/>
              <a:gd name="connsiteY2" fmla="*/ 2782956 h 2782956"/>
              <a:gd name="connsiteX3" fmla="*/ 520728 w 858659"/>
              <a:gd name="connsiteY3" fmla="*/ 2782956 h 2782956"/>
              <a:gd name="connsiteX0" fmla="*/ 891387 w 891387"/>
              <a:gd name="connsiteY0" fmla="*/ 0 h 2826945"/>
              <a:gd name="connsiteX1" fmla="*/ 36622 w 891387"/>
              <a:gd name="connsiteY1" fmla="*/ 1311965 h 2826945"/>
              <a:gd name="connsiteX2" fmla="*/ 195648 w 891387"/>
              <a:gd name="connsiteY2" fmla="*/ 2693504 h 2826945"/>
              <a:gd name="connsiteX3" fmla="*/ 553456 w 891387"/>
              <a:gd name="connsiteY3" fmla="*/ 2782956 h 2826945"/>
              <a:gd name="connsiteX4" fmla="*/ 553456 w 891387"/>
              <a:gd name="connsiteY4" fmla="*/ 2782956 h 2826945"/>
              <a:gd name="connsiteX0" fmla="*/ 891387 w 2640674"/>
              <a:gd name="connsiteY0" fmla="*/ 0 h 3260034"/>
              <a:gd name="connsiteX1" fmla="*/ 36622 w 2640674"/>
              <a:gd name="connsiteY1" fmla="*/ 1311965 h 3260034"/>
              <a:gd name="connsiteX2" fmla="*/ 195648 w 2640674"/>
              <a:gd name="connsiteY2" fmla="*/ 2693504 h 3260034"/>
              <a:gd name="connsiteX3" fmla="*/ 553456 w 2640674"/>
              <a:gd name="connsiteY3" fmla="*/ 2782956 h 3260034"/>
              <a:gd name="connsiteX4" fmla="*/ 2640674 w 2640674"/>
              <a:gd name="connsiteY4" fmla="*/ 3260034 h 326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0674" h="3260034">
                <a:moveTo>
                  <a:pt x="891387" y="0"/>
                </a:moveTo>
                <a:cubicBezTo>
                  <a:pt x="492165" y="424069"/>
                  <a:pt x="152579" y="863048"/>
                  <a:pt x="36622" y="1311965"/>
                </a:cubicBezTo>
                <a:cubicBezTo>
                  <a:pt x="-79335" y="1760882"/>
                  <a:pt x="109509" y="2448339"/>
                  <a:pt x="195648" y="2693504"/>
                </a:cubicBezTo>
                <a:cubicBezTo>
                  <a:pt x="281787" y="2938669"/>
                  <a:pt x="145952" y="2688534"/>
                  <a:pt x="553456" y="2782956"/>
                </a:cubicBezTo>
                <a:lnTo>
                  <a:pt x="2640674" y="3260034"/>
                </a:lnTo>
              </a:path>
            </a:pathLst>
          </a:custGeom>
          <a:noFill/>
          <a:ln w="38100">
            <a:solidFill>
              <a:srgbClr val="FFC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3796748" y="2325756"/>
            <a:ext cx="301723" cy="1580321"/>
          </a:xfrm>
          <a:custGeom>
            <a:avLst/>
            <a:gdLst>
              <a:gd name="connsiteX0" fmla="*/ 0 w 2077278"/>
              <a:gd name="connsiteY0" fmla="*/ 0 h 1003852"/>
              <a:gd name="connsiteX1" fmla="*/ 1510748 w 2077278"/>
              <a:gd name="connsiteY1" fmla="*/ 327991 h 1003852"/>
              <a:gd name="connsiteX2" fmla="*/ 2077278 w 2077278"/>
              <a:gd name="connsiteY2" fmla="*/ 1003852 h 1003852"/>
              <a:gd name="connsiteX0" fmla="*/ 0 w 1689652"/>
              <a:gd name="connsiteY0" fmla="*/ 0 h 1580321"/>
              <a:gd name="connsiteX1" fmla="*/ 1123122 w 1689652"/>
              <a:gd name="connsiteY1" fmla="*/ 904460 h 1580321"/>
              <a:gd name="connsiteX2" fmla="*/ 1689652 w 1689652"/>
              <a:gd name="connsiteY2" fmla="*/ 1580321 h 1580321"/>
            </a:gdLst>
            <a:ahLst/>
            <a:cxnLst>
              <a:cxn ang="0">
                <a:pos x="connsiteX0" y="connsiteY0"/>
              </a:cxn>
              <a:cxn ang="0">
                <a:pos x="connsiteX1" y="connsiteY1"/>
              </a:cxn>
              <a:cxn ang="0">
                <a:pos x="connsiteX2" y="connsiteY2"/>
              </a:cxn>
            </a:cxnLst>
            <a:rect l="l" t="t" r="r" b="b"/>
            <a:pathLst>
              <a:path w="1689652" h="1580321">
                <a:moveTo>
                  <a:pt x="0" y="0"/>
                </a:moveTo>
                <a:cubicBezTo>
                  <a:pt x="582267" y="80341"/>
                  <a:pt x="841513" y="641073"/>
                  <a:pt x="1123122" y="904460"/>
                </a:cubicBezTo>
                <a:cubicBezTo>
                  <a:pt x="1404731" y="1167847"/>
                  <a:pt x="1579493" y="1326045"/>
                  <a:pt x="1689652" y="1580321"/>
                </a:cubicBezTo>
              </a:path>
            </a:pathLst>
          </a:custGeom>
          <a:noFill/>
          <a:ln w="3810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2084854" y="2580108"/>
            <a:ext cx="3359216" cy="1614205"/>
          </a:xfrm>
          <a:custGeom>
            <a:avLst/>
            <a:gdLst>
              <a:gd name="connsiteX0" fmla="*/ 5111077 w 5111077"/>
              <a:gd name="connsiteY0" fmla="*/ 0 h 1630017"/>
              <a:gd name="connsiteX1" fmla="*/ 509260 w 5111077"/>
              <a:gd name="connsiteY1" fmla="*/ 1103243 h 1630017"/>
              <a:gd name="connsiteX2" fmla="*/ 320417 w 5111077"/>
              <a:gd name="connsiteY2" fmla="*/ 1630017 h 1630017"/>
            </a:gdLst>
            <a:ahLst/>
            <a:cxnLst>
              <a:cxn ang="0">
                <a:pos x="connsiteX0" y="connsiteY0"/>
              </a:cxn>
              <a:cxn ang="0">
                <a:pos x="connsiteX1" y="connsiteY1"/>
              </a:cxn>
              <a:cxn ang="0">
                <a:pos x="connsiteX2" y="connsiteY2"/>
              </a:cxn>
            </a:cxnLst>
            <a:rect l="l" t="t" r="r" b="b"/>
            <a:pathLst>
              <a:path w="5111077" h="1630017">
                <a:moveTo>
                  <a:pt x="5111077" y="0"/>
                </a:moveTo>
                <a:cubicBezTo>
                  <a:pt x="3209390" y="415787"/>
                  <a:pt x="1307703" y="831574"/>
                  <a:pt x="509260" y="1103243"/>
                </a:cubicBezTo>
                <a:cubicBezTo>
                  <a:pt x="-289183" y="1374912"/>
                  <a:pt x="15617" y="1502464"/>
                  <a:pt x="320417" y="1630017"/>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flipH="1">
            <a:off x="4491183" y="2882050"/>
            <a:ext cx="3256509" cy="1091021"/>
          </a:xfrm>
          <a:custGeom>
            <a:avLst/>
            <a:gdLst>
              <a:gd name="connsiteX0" fmla="*/ 0 w 2077278"/>
              <a:gd name="connsiteY0" fmla="*/ 0 h 1003852"/>
              <a:gd name="connsiteX1" fmla="*/ 1510748 w 2077278"/>
              <a:gd name="connsiteY1" fmla="*/ 327991 h 1003852"/>
              <a:gd name="connsiteX2" fmla="*/ 2077278 w 2077278"/>
              <a:gd name="connsiteY2" fmla="*/ 1003852 h 1003852"/>
              <a:gd name="connsiteX0" fmla="*/ 0 w 1689652"/>
              <a:gd name="connsiteY0" fmla="*/ 0 h 1580321"/>
              <a:gd name="connsiteX1" fmla="*/ 1123122 w 1689652"/>
              <a:gd name="connsiteY1" fmla="*/ 904460 h 1580321"/>
              <a:gd name="connsiteX2" fmla="*/ 1689652 w 1689652"/>
              <a:gd name="connsiteY2" fmla="*/ 1580321 h 1580321"/>
            </a:gdLst>
            <a:ahLst/>
            <a:cxnLst>
              <a:cxn ang="0">
                <a:pos x="connsiteX0" y="connsiteY0"/>
              </a:cxn>
              <a:cxn ang="0">
                <a:pos x="connsiteX1" y="connsiteY1"/>
              </a:cxn>
              <a:cxn ang="0">
                <a:pos x="connsiteX2" y="connsiteY2"/>
              </a:cxn>
            </a:cxnLst>
            <a:rect l="l" t="t" r="r" b="b"/>
            <a:pathLst>
              <a:path w="1689652" h="1580321">
                <a:moveTo>
                  <a:pt x="0" y="0"/>
                </a:moveTo>
                <a:cubicBezTo>
                  <a:pt x="582267" y="80341"/>
                  <a:pt x="841513" y="641073"/>
                  <a:pt x="1123122" y="904460"/>
                </a:cubicBezTo>
                <a:cubicBezTo>
                  <a:pt x="1404731" y="1167847"/>
                  <a:pt x="1579493" y="1326045"/>
                  <a:pt x="1689652" y="1580321"/>
                </a:cubicBezTo>
              </a:path>
            </a:pathLst>
          </a:custGeom>
          <a:noFill/>
          <a:ln w="3810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2746443" y="5198165"/>
            <a:ext cx="5234679" cy="1190539"/>
          </a:xfrm>
          <a:custGeom>
            <a:avLst/>
            <a:gdLst>
              <a:gd name="connsiteX0" fmla="*/ 5234679 w 5234679"/>
              <a:gd name="connsiteY0" fmla="*/ 0 h 1190539"/>
              <a:gd name="connsiteX1" fmla="*/ 2600809 w 5234679"/>
              <a:gd name="connsiteY1" fmla="*/ 1133061 h 1190539"/>
              <a:gd name="connsiteX2" fmla="*/ 225357 w 5234679"/>
              <a:gd name="connsiteY2" fmla="*/ 964096 h 1190539"/>
              <a:gd name="connsiteX3" fmla="*/ 235296 w 5234679"/>
              <a:gd name="connsiteY3" fmla="*/ 447261 h 1190539"/>
            </a:gdLst>
            <a:ahLst/>
            <a:cxnLst>
              <a:cxn ang="0">
                <a:pos x="connsiteX0" y="connsiteY0"/>
              </a:cxn>
              <a:cxn ang="0">
                <a:pos x="connsiteX1" y="connsiteY1"/>
              </a:cxn>
              <a:cxn ang="0">
                <a:pos x="connsiteX2" y="connsiteY2"/>
              </a:cxn>
              <a:cxn ang="0">
                <a:pos x="connsiteX3" y="connsiteY3"/>
              </a:cxn>
            </a:cxnLst>
            <a:rect l="l" t="t" r="r" b="b"/>
            <a:pathLst>
              <a:path w="5234679" h="1190539">
                <a:moveTo>
                  <a:pt x="5234679" y="0"/>
                </a:moveTo>
                <a:cubicBezTo>
                  <a:pt x="4335187" y="486189"/>
                  <a:pt x="3435696" y="972378"/>
                  <a:pt x="2600809" y="1133061"/>
                </a:cubicBezTo>
                <a:cubicBezTo>
                  <a:pt x="1765922" y="1293744"/>
                  <a:pt x="619609" y="1078396"/>
                  <a:pt x="225357" y="964096"/>
                </a:cubicBezTo>
                <a:cubicBezTo>
                  <a:pt x="-168895" y="849796"/>
                  <a:pt x="33200" y="648528"/>
                  <a:pt x="235296" y="447261"/>
                </a:cubicBezTo>
              </a:path>
            </a:pathLst>
          </a:custGeom>
          <a:noFill/>
          <a:ln w="38100">
            <a:solidFill>
              <a:srgbClr val="FFC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Curved Connector 28"/>
          <p:cNvCxnSpPr/>
          <p:nvPr/>
        </p:nvCxnSpPr>
        <p:spPr>
          <a:xfrm>
            <a:off x="4790661" y="5078896"/>
            <a:ext cx="4958794" cy="1043608"/>
          </a:xfrm>
          <a:prstGeom prst="curvedConnector3">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771907" y="5793434"/>
            <a:ext cx="1580322" cy="646331"/>
          </a:xfrm>
          <a:prstGeom prst="rect">
            <a:avLst/>
          </a:prstGeom>
          <a:noFill/>
        </p:spPr>
        <p:txBody>
          <a:bodyPr wrap="square" rtlCol="0">
            <a:spAutoFit/>
          </a:bodyPr>
          <a:lstStyle/>
          <a:p>
            <a:r>
              <a:rPr lang="en-US" dirty="0"/>
              <a:t>Reads “body language”</a:t>
            </a:r>
          </a:p>
        </p:txBody>
      </p:sp>
      <p:sp>
        <p:nvSpPr>
          <p:cNvPr id="8" name="Rectangle 7"/>
          <p:cNvSpPr/>
          <p:nvPr/>
        </p:nvSpPr>
        <p:spPr>
          <a:xfrm>
            <a:off x="9233469" y="5589326"/>
            <a:ext cx="1997994" cy="923330"/>
          </a:xfrm>
          <a:prstGeom prst="rect">
            <a:avLst/>
          </a:prstGeom>
          <a:noFill/>
        </p:spPr>
        <p:txBody>
          <a:bodyPr wrap="none" lIns="91440" tIns="45720" rIns="91440" bIns="45720">
            <a:prstTxWarp prst="textPlain">
              <a:avLst/>
            </a:prstTxWarp>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latin typeface="Blackadder ITC" panose="04020505051007020D02" pitchFamily="82" charset="0"/>
              </a:rPr>
              <a:t>X</a:t>
            </a:r>
          </a:p>
        </p:txBody>
      </p:sp>
      <p:pic>
        <p:nvPicPr>
          <p:cNvPr id="2050" name="Picture 2" descr="Wooden Fence Cliparts | Free download on ClipArtMa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90269" y="154069"/>
            <a:ext cx="1672803" cy="16728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Wooden Fence Cliparts | Free download on ClipArtMa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078124" y="114825"/>
            <a:ext cx="1403033" cy="1672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6590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87714" y="665985"/>
            <a:ext cx="2160924" cy="1994088"/>
            <a:chOff x="4994564" y="1489364"/>
            <a:chExt cx="4024745" cy="3962400"/>
          </a:xfrm>
        </p:grpSpPr>
        <p:sp>
          <p:nvSpPr>
            <p:cNvPr id="2" name="Smiley Face 1"/>
            <p:cNvSpPr/>
            <p:nvPr/>
          </p:nvSpPr>
          <p:spPr>
            <a:xfrm>
              <a:off x="4994564" y="1489364"/>
              <a:ext cx="4024745" cy="3962400"/>
            </a:xfrm>
            <a:prstGeom prst="smileyFace">
              <a:avLst>
                <a:gd name="adj" fmla="val 28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6400799" y="2822863"/>
              <a:ext cx="124691" cy="1454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7710054" y="2822863"/>
              <a:ext cx="124691" cy="1454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4" name="Picture 6" descr="https://www.wikihow.com/images/thumb/9/94/Read-Faces-Step-14.jpg/aid343506-v4-728px-Read-Faces-Step-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96668" y="2514600"/>
            <a:ext cx="1690892" cy="126816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wikihow.com/images/thumb/a/a0/Read-Faces-Step-13.jpg/aid343506-v4-728px-Read-Faces-Step-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9050" y="233578"/>
            <a:ext cx="2615236" cy="196142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www.wikihow.com/images/thumb/d/d9/Read-Faces-Step-12.jpg/aid343506-v4-728px-Read-Faces-Step-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8577" y="3258849"/>
            <a:ext cx="2387016" cy="179026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www.wikihow.com/images/thumb/3/36/Read-Faces-Step-11.jpg/aid343506-v4-728px-Read-Faces-Step-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1727" y="647267"/>
            <a:ext cx="2683741" cy="201280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www.wikihow.com/images/thumb/d/d8/Read-Faces-Step-7.jpg/aid343506-v4-728px-Read-Faces-Step-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71838" y="3868449"/>
            <a:ext cx="1832448" cy="137433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www.wikihow.com/images/thumb/4/47/Read-Faces-Step-4-Version-2.jpg/aid343506-v4-728px-Read-Faces-Step-4-Version-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67154" y="5241739"/>
            <a:ext cx="2164484" cy="162336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s://www.wikihow.com/images/thumb/7/7c/Read-Faces-Step-3-Version-2.jpg/aid343506-v4-728px-Read-Faces-Step-3-Version-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94435" y="2554608"/>
            <a:ext cx="1423266" cy="106745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s://www.wikihow.com/images/thumb/7/75/Read-Faces-Step-2-Version-2.jpg/aid343506-v4-728px-Read-Faces-Step-2-Version-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64327" y="5325652"/>
            <a:ext cx="2295814" cy="172186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s://www.wikihow.com/images/thumb/a/ae/Read-Faces-Step-1-Version-2.jpg/aid343506-v4-728px-Read-Faces-Step-1-Version-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09118" y="4661637"/>
            <a:ext cx="2359863" cy="176989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6200" y="4412915"/>
            <a:ext cx="5230091" cy="646331"/>
          </a:xfrm>
          <a:prstGeom prst="rect">
            <a:avLst/>
          </a:prstGeom>
        </p:spPr>
        <p:txBody>
          <a:bodyPr wrap="square">
            <a:spAutoFit/>
          </a:bodyPr>
          <a:lstStyle/>
          <a:p>
            <a:r>
              <a:rPr lang="en-US" dirty="0">
                <a:latin typeface="Aptos"/>
                <a:ea typeface="Aptos"/>
                <a:cs typeface="Times New Roman" panose="02020603050405020304" pitchFamily="18" charset="0"/>
              </a:rPr>
              <a:t>people frequently read me wrong – usually as mad or discontent, even when I was fine.</a:t>
            </a:r>
            <a:endParaRPr lang="en-US" dirty="0"/>
          </a:p>
        </p:txBody>
      </p:sp>
      <p:sp>
        <p:nvSpPr>
          <p:cNvPr id="7" name="TextBox 6">
            <a:extLst>
              <a:ext uri="{FF2B5EF4-FFF2-40B4-BE49-F238E27FC236}">
                <a16:creationId xmlns:a16="http://schemas.microsoft.com/office/drawing/2014/main" id="{3A5DC4EE-C023-9643-1CB2-E43CC1DC990D}"/>
              </a:ext>
            </a:extLst>
          </p:cNvPr>
          <p:cNvSpPr txBox="1"/>
          <p:nvPr/>
        </p:nvSpPr>
        <p:spPr>
          <a:xfrm>
            <a:off x="220910" y="2852701"/>
            <a:ext cx="5085381" cy="1200329"/>
          </a:xfrm>
          <a:prstGeom prst="rect">
            <a:avLst/>
          </a:prstGeom>
          <a:noFill/>
        </p:spPr>
        <p:txBody>
          <a:bodyPr wrap="square">
            <a:spAutoFit/>
          </a:bodyPr>
          <a:lstStyle/>
          <a:p>
            <a:pPr marL="285750" indent="-285750">
              <a:buFont typeface="Arial" panose="020B0604020202020204" pitchFamily="34" charset="0"/>
              <a:buChar char="•"/>
            </a:pPr>
            <a:r>
              <a:rPr lang="en-US" dirty="0"/>
              <a:t>The ability to read faces</a:t>
            </a:r>
          </a:p>
          <a:p>
            <a:pPr marL="285750" indent="-285750">
              <a:buFont typeface="Arial" panose="020B0604020202020204" pitchFamily="34" charset="0"/>
              <a:buChar char="•"/>
            </a:pPr>
            <a:r>
              <a:rPr lang="en-US" dirty="0"/>
              <a:t>The ability to understand social cues:</a:t>
            </a:r>
          </a:p>
          <a:p>
            <a:pPr marL="285750" indent="-285750">
              <a:buFont typeface="Arial" panose="020B0604020202020204" pitchFamily="34" charset="0"/>
              <a:buChar char="•"/>
            </a:pPr>
            <a:r>
              <a:rPr lang="en-US" dirty="0"/>
              <a:t>The ability to decipher innuendos and subtle hints/indirect “encouragement</a:t>
            </a:r>
          </a:p>
        </p:txBody>
      </p:sp>
      <p:sp>
        <p:nvSpPr>
          <p:cNvPr id="10" name="TextBox 9">
            <a:extLst>
              <a:ext uri="{FF2B5EF4-FFF2-40B4-BE49-F238E27FC236}">
                <a16:creationId xmlns:a16="http://schemas.microsoft.com/office/drawing/2014/main" id="{57A0AF8C-4EEC-3FD9-D2F4-0F608C1C4D6A}"/>
              </a:ext>
            </a:extLst>
          </p:cNvPr>
          <p:cNvSpPr txBox="1"/>
          <p:nvPr/>
        </p:nvSpPr>
        <p:spPr>
          <a:xfrm>
            <a:off x="286828" y="30247"/>
            <a:ext cx="6094562" cy="369332"/>
          </a:xfrm>
          <a:prstGeom prst="rect">
            <a:avLst/>
          </a:prstGeom>
          <a:noFill/>
        </p:spPr>
        <p:txBody>
          <a:bodyPr wrap="square">
            <a:spAutoFit/>
          </a:bodyPr>
          <a:lstStyle/>
          <a:p>
            <a:r>
              <a:rPr lang="en-US" dirty="0">
                <a:ea typeface="Calibri"/>
                <a:cs typeface="Calibri"/>
              </a:rPr>
              <a:t>Basic ways it interfere with day-to-day interaction</a:t>
            </a:r>
            <a:endParaRPr lang="en-US" dirty="0"/>
          </a:p>
        </p:txBody>
      </p:sp>
    </p:spTree>
    <p:extLst>
      <p:ext uri="{BB962C8B-B14F-4D97-AF65-F5344CB8AC3E}">
        <p14:creationId xmlns:p14="http://schemas.microsoft.com/office/powerpoint/2010/main" val="38720516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9161" y="490835"/>
            <a:ext cx="157927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Time</a:t>
            </a:r>
          </a:p>
        </p:txBody>
      </p:sp>
      <p:cxnSp>
        <p:nvCxnSpPr>
          <p:cNvPr id="4" name="Straight Arrow Connector 3"/>
          <p:cNvCxnSpPr/>
          <p:nvPr/>
        </p:nvCxnSpPr>
        <p:spPr>
          <a:xfrm>
            <a:off x="520700" y="3835400"/>
            <a:ext cx="10960100" cy="16510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5530850" y="3508375"/>
            <a:ext cx="431800" cy="8509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Oval 7"/>
          <p:cNvSpPr/>
          <p:nvPr/>
        </p:nvSpPr>
        <p:spPr>
          <a:xfrm>
            <a:off x="4229100" y="3689350"/>
            <a:ext cx="215900" cy="342900"/>
          </a:xfrm>
          <a:prstGeom prst="ellipse">
            <a:avLst/>
          </a:prstGeom>
          <a:solidFill>
            <a:srgbClr val="7030A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Oval 8"/>
          <p:cNvSpPr/>
          <p:nvPr/>
        </p:nvSpPr>
        <p:spPr>
          <a:xfrm>
            <a:off x="2266950" y="3665537"/>
            <a:ext cx="215900" cy="342900"/>
          </a:xfrm>
          <a:prstGeom prst="ellipse">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Oval 9"/>
          <p:cNvSpPr/>
          <p:nvPr/>
        </p:nvSpPr>
        <p:spPr>
          <a:xfrm>
            <a:off x="965200" y="3657600"/>
            <a:ext cx="215900" cy="3429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Oval 10"/>
          <p:cNvSpPr/>
          <p:nvPr/>
        </p:nvSpPr>
        <p:spPr>
          <a:xfrm>
            <a:off x="7194550" y="3762375"/>
            <a:ext cx="215900" cy="342900"/>
          </a:xfrm>
          <a:prstGeom prst="ellipse">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Oval 11"/>
          <p:cNvSpPr/>
          <p:nvPr/>
        </p:nvSpPr>
        <p:spPr>
          <a:xfrm>
            <a:off x="8274050" y="3768725"/>
            <a:ext cx="215900" cy="342900"/>
          </a:xfrm>
          <a:prstGeom prst="ellipse">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Oval 12"/>
          <p:cNvSpPr/>
          <p:nvPr/>
        </p:nvSpPr>
        <p:spPr>
          <a:xfrm>
            <a:off x="9769475" y="3756025"/>
            <a:ext cx="215900" cy="342900"/>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Oval 13"/>
          <p:cNvSpPr/>
          <p:nvPr/>
        </p:nvSpPr>
        <p:spPr>
          <a:xfrm>
            <a:off x="10801350" y="3756025"/>
            <a:ext cx="215900" cy="3429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TextBox 14"/>
          <p:cNvSpPr txBox="1"/>
          <p:nvPr/>
        </p:nvSpPr>
        <p:spPr>
          <a:xfrm>
            <a:off x="5341639" y="3050143"/>
            <a:ext cx="1300741" cy="584775"/>
          </a:xfrm>
          <a:prstGeom prst="rect">
            <a:avLst/>
          </a:prstGeom>
          <a:noFill/>
        </p:spPr>
        <p:txBody>
          <a:bodyPr wrap="none" rtlCol="0">
            <a:spAutoFit/>
          </a:bodyPr>
          <a:lstStyle/>
          <a:p>
            <a:r>
              <a:rPr lang="en-US" sz="3200" dirty="0"/>
              <a:t>TODAY</a:t>
            </a:r>
          </a:p>
        </p:txBody>
      </p:sp>
      <p:sp>
        <p:nvSpPr>
          <p:cNvPr id="16" name="TextBox 15"/>
          <p:cNvSpPr txBox="1"/>
          <p:nvPr/>
        </p:nvSpPr>
        <p:spPr>
          <a:xfrm>
            <a:off x="3686679" y="4232732"/>
            <a:ext cx="1780809" cy="584775"/>
          </a:xfrm>
          <a:prstGeom prst="rect">
            <a:avLst/>
          </a:prstGeom>
          <a:noFill/>
        </p:spPr>
        <p:txBody>
          <a:bodyPr wrap="none" rtlCol="0">
            <a:spAutoFit/>
          </a:bodyPr>
          <a:lstStyle/>
          <a:p>
            <a:r>
              <a:rPr lang="en-US" sz="3200" dirty="0">
                <a:solidFill>
                  <a:schemeClr val="bg2">
                    <a:lumMod val="90000"/>
                  </a:schemeClr>
                </a:solidFill>
              </a:rPr>
              <a:t>Yesterday</a:t>
            </a:r>
          </a:p>
        </p:txBody>
      </p:sp>
      <p:sp>
        <p:nvSpPr>
          <p:cNvPr id="17" name="TextBox 16"/>
          <p:cNvSpPr txBox="1"/>
          <p:nvPr/>
        </p:nvSpPr>
        <p:spPr>
          <a:xfrm>
            <a:off x="1762125" y="2557700"/>
            <a:ext cx="1651000" cy="1077218"/>
          </a:xfrm>
          <a:prstGeom prst="rect">
            <a:avLst/>
          </a:prstGeom>
          <a:noFill/>
        </p:spPr>
        <p:txBody>
          <a:bodyPr wrap="square" rtlCol="0">
            <a:spAutoFit/>
          </a:bodyPr>
          <a:lstStyle/>
          <a:p>
            <a:r>
              <a:rPr lang="en-US" sz="3200" dirty="0">
                <a:solidFill>
                  <a:schemeClr val="bg2">
                    <a:lumMod val="90000"/>
                  </a:schemeClr>
                </a:solidFill>
              </a:rPr>
              <a:t>2 Weeks ago</a:t>
            </a:r>
          </a:p>
        </p:txBody>
      </p:sp>
      <p:sp>
        <p:nvSpPr>
          <p:cNvPr id="18" name="TextBox 17"/>
          <p:cNvSpPr txBox="1"/>
          <p:nvPr/>
        </p:nvSpPr>
        <p:spPr>
          <a:xfrm>
            <a:off x="166329" y="4157087"/>
            <a:ext cx="1655838" cy="584775"/>
          </a:xfrm>
          <a:prstGeom prst="rect">
            <a:avLst/>
          </a:prstGeom>
          <a:noFill/>
        </p:spPr>
        <p:txBody>
          <a:bodyPr wrap="none" rtlCol="0">
            <a:spAutoFit/>
          </a:bodyPr>
          <a:lstStyle/>
          <a:p>
            <a:r>
              <a:rPr lang="en-US" sz="3200" dirty="0">
                <a:solidFill>
                  <a:schemeClr val="bg2">
                    <a:lumMod val="90000"/>
                  </a:schemeClr>
                </a:solidFill>
              </a:rPr>
              <a:t>Last Year</a:t>
            </a:r>
          </a:p>
        </p:txBody>
      </p:sp>
      <p:sp>
        <p:nvSpPr>
          <p:cNvPr id="19" name="TextBox 18"/>
          <p:cNvSpPr txBox="1"/>
          <p:nvPr/>
        </p:nvSpPr>
        <p:spPr>
          <a:xfrm>
            <a:off x="6354067" y="4173419"/>
            <a:ext cx="1896866" cy="584775"/>
          </a:xfrm>
          <a:prstGeom prst="rect">
            <a:avLst/>
          </a:prstGeom>
          <a:noFill/>
        </p:spPr>
        <p:txBody>
          <a:bodyPr wrap="none" rtlCol="0">
            <a:spAutoFit/>
          </a:bodyPr>
          <a:lstStyle/>
          <a:p>
            <a:r>
              <a:rPr lang="en-US" sz="3200" dirty="0">
                <a:solidFill>
                  <a:schemeClr val="bg2">
                    <a:lumMod val="90000"/>
                  </a:schemeClr>
                </a:solidFill>
              </a:rPr>
              <a:t>Tomorrow</a:t>
            </a:r>
          </a:p>
        </p:txBody>
      </p:sp>
      <p:sp>
        <p:nvSpPr>
          <p:cNvPr id="20" name="TextBox 19"/>
          <p:cNvSpPr txBox="1"/>
          <p:nvPr/>
        </p:nvSpPr>
        <p:spPr>
          <a:xfrm>
            <a:off x="7893752" y="2007989"/>
            <a:ext cx="1600200" cy="1569660"/>
          </a:xfrm>
          <a:prstGeom prst="rect">
            <a:avLst/>
          </a:prstGeom>
          <a:noFill/>
        </p:spPr>
        <p:txBody>
          <a:bodyPr wrap="square" rtlCol="0">
            <a:spAutoFit/>
          </a:bodyPr>
          <a:lstStyle/>
          <a:p>
            <a:r>
              <a:rPr lang="en-US" sz="3200" dirty="0">
                <a:solidFill>
                  <a:schemeClr val="bg2">
                    <a:lumMod val="90000"/>
                  </a:schemeClr>
                </a:solidFill>
              </a:rPr>
              <a:t>End of the Week</a:t>
            </a:r>
          </a:p>
        </p:txBody>
      </p:sp>
      <p:sp>
        <p:nvSpPr>
          <p:cNvPr id="21" name="TextBox 20"/>
          <p:cNvSpPr txBox="1"/>
          <p:nvPr/>
        </p:nvSpPr>
        <p:spPr>
          <a:xfrm>
            <a:off x="9309100" y="4146550"/>
            <a:ext cx="1247667" cy="1077218"/>
          </a:xfrm>
          <a:prstGeom prst="rect">
            <a:avLst/>
          </a:prstGeom>
          <a:noFill/>
        </p:spPr>
        <p:txBody>
          <a:bodyPr wrap="square" rtlCol="0">
            <a:spAutoFit/>
          </a:bodyPr>
          <a:lstStyle/>
          <a:p>
            <a:r>
              <a:rPr lang="en-US" sz="3200" dirty="0">
                <a:solidFill>
                  <a:schemeClr val="bg2">
                    <a:lumMod val="90000"/>
                  </a:schemeClr>
                </a:solidFill>
              </a:rPr>
              <a:t>Next Year</a:t>
            </a:r>
          </a:p>
        </p:txBody>
      </p:sp>
      <p:sp>
        <p:nvSpPr>
          <p:cNvPr id="22" name="TextBox 21"/>
          <p:cNvSpPr txBox="1"/>
          <p:nvPr/>
        </p:nvSpPr>
        <p:spPr>
          <a:xfrm>
            <a:off x="10379857" y="2065258"/>
            <a:ext cx="1486299" cy="1569660"/>
          </a:xfrm>
          <a:prstGeom prst="rect">
            <a:avLst/>
          </a:prstGeom>
          <a:noFill/>
        </p:spPr>
        <p:txBody>
          <a:bodyPr wrap="square" rtlCol="0">
            <a:spAutoFit/>
          </a:bodyPr>
          <a:lstStyle/>
          <a:p>
            <a:r>
              <a:rPr lang="en-US" sz="3200" dirty="0">
                <a:solidFill>
                  <a:schemeClr val="bg2">
                    <a:lumMod val="90000"/>
                  </a:schemeClr>
                </a:solidFill>
              </a:rPr>
              <a:t>4 Years in the future</a:t>
            </a:r>
          </a:p>
        </p:txBody>
      </p:sp>
      <p:sp>
        <p:nvSpPr>
          <p:cNvPr id="23" name="Rectangle 22"/>
          <p:cNvSpPr/>
          <p:nvPr/>
        </p:nvSpPr>
        <p:spPr>
          <a:xfrm>
            <a:off x="-67955" y="109835"/>
            <a:ext cx="1019831"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Time 01</a:t>
            </a:r>
          </a:p>
        </p:txBody>
      </p:sp>
      <p:pic>
        <p:nvPicPr>
          <p:cNvPr id="3" name="Picture 2">
            <a:extLst>
              <a:ext uri="{FF2B5EF4-FFF2-40B4-BE49-F238E27FC236}">
                <a16:creationId xmlns:a16="http://schemas.microsoft.com/office/drawing/2014/main" id="{2C7A4C8F-7205-CDB0-D272-5D61F16F8C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2971064"/>
            <a:ext cx="3913533" cy="172867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ADC4850B-53ED-D9CD-73EA-C8B5002CAD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2380" y="3069489"/>
            <a:ext cx="3913533" cy="172867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54F0107E-1FAD-CF61-4073-C00B2C56FD0D}"/>
              </a:ext>
            </a:extLst>
          </p:cNvPr>
          <p:cNvSpPr txBox="1"/>
          <p:nvPr/>
        </p:nvSpPr>
        <p:spPr>
          <a:xfrm>
            <a:off x="1543416" y="4979296"/>
            <a:ext cx="1780809" cy="584775"/>
          </a:xfrm>
          <a:prstGeom prst="rect">
            <a:avLst/>
          </a:prstGeom>
          <a:noFill/>
        </p:spPr>
        <p:txBody>
          <a:bodyPr wrap="none" rtlCol="0">
            <a:spAutoFit/>
          </a:bodyPr>
          <a:lstStyle/>
          <a:p>
            <a:r>
              <a:rPr lang="en-US" sz="3200" dirty="0"/>
              <a:t>Yesterday</a:t>
            </a:r>
          </a:p>
        </p:txBody>
      </p:sp>
      <p:sp>
        <p:nvSpPr>
          <p:cNvPr id="24" name="TextBox 23">
            <a:extLst>
              <a:ext uri="{FF2B5EF4-FFF2-40B4-BE49-F238E27FC236}">
                <a16:creationId xmlns:a16="http://schemas.microsoft.com/office/drawing/2014/main" id="{0E5E3C7F-2762-626E-DA9A-74AE1F89369A}"/>
              </a:ext>
            </a:extLst>
          </p:cNvPr>
          <p:cNvSpPr txBox="1"/>
          <p:nvPr/>
        </p:nvSpPr>
        <p:spPr>
          <a:xfrm>
            <a:off x="8182867" y="4900218"/>
            <a:ext cx="1896866" cy="584775"/>
          </a:xfrm>
          <a:prstGeom prst="rect">
            <a:avLst/>
          </a:prstGeom>
          <a:noFill/>
        </p:spPr>
        <p:txBody>
          <a:bodyPr wrap="none" rtlCol="0">
            <a:spAutoFit/>
          </a:bodyPr>
          <a:lstStyle/>
          <a:p>
            <a:r>
              <a:rPr lang="en-US" sz="3200" dirty="0"/>
              <a:t>Tomorrow</a:t>
            </a:r>
          </a:p>
        </p:txBody>
      </p:sp>
    </p:spTree>
    <p:extLst>
      <p:ext uri="{BB962C8B-B14F-4D97-AF65-F5344CB8AC3E}">
        <p14:creationId xmlns:p14="http://schemas.microsoft.com/office/powerpoint/2010/main" val="4634207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BEBA8EAE-BF5A-486C-A8C5-ECC9F3942E4B}">
                <a14:imgProps xmlns:a14="http://schemas.microsoft.com/office/drawing/2010/main">
                  <a14:imgLayer r:embed="rId3">
                    <a14:imgEffect>
                      <a14:brightnessContrast bright="72000" contrast="-70000"/>
                    </a14:imgEffect>
                  </a14:imgLayer>
                </a14:imgProps>
              </a:ext>
              <a:ext uri="{28A0092B-C50C-407E-A947-70E740481C1C}">
                <a14:useLocalDpi xmlns:a14="http://schemas.microsoft.com/office/drawing/2010/main" val="0"/>
              </a:ext>
            </a:extLst>
          </a:blip>
          <a:stretch>
            <a:fillRect/>
          </a:stretch>
        </p:blipFill>
        <p:spPr>
          <a:xfrm>
            <a:off x="6642380" y="3069489"/>
            <a:ext cx="3913533" cy="1728671"/>
          </a:xfrm>
          <a:prstGeom prst="ellipse">
            <a:avLst/>
          </a:prstGeom>
          <a:ln>
            <a:noFill/>
          </a:ln>
          <a:effectLst>
            <a:softEdge rad="112500"/>
          </a:effectLst>
        </p:spPr>
      </p:pic>
      <p:pic>
        <p:nvPicPr>
          <p:cNvPr id="28" name="Picture 27"/>
          <p:cNvPicPr>
            <a:picLocks noChangeAspect="1"/>
          </p:cNvPicPr>
          <p:nvPr/>
        </p:nvPicPr>
        <p:blipFill>
          <a:blip r:embed="rId2">
            <a:extLst>
              <a:ext uri="{BEBA8EAE-BF5A-486C-A8C5-ECC9F3942E4B}">
                <a14:imgProps xmlns:a14="http://schemas.microsoft.com/office/drawing/2010/main">
                  <a14:imgLayer r:embed="rId3">
                    <a14:imgEffect>
                      <a14:brightnessContrast bright="72000" contrast="-70000"/>
                    </a14:imgEffect>
                  </a14:imgLayer>
                </a14:imgProps>
              </a:ext>
              <a:ext uri="{28A0092B-C50C-407E-A947-70E740481C1C}">
                <a14:useLocalDpi xmlns:a14="http://schemas.microsoft.com/office/drawing/2010/main" val="0"/>
              </a:ext>
            </a:extLst>
          </a:blip>
          <a:stretch>
            <a:fillRect/>
          </a:stretch>
        </p:blipFill>
        <p:spPr>
          <a:xfrm>
            <a:off x="1333500" y="2971064"/>
            <a:ext cx="3913533" cy="1728671"/>
          </a:xfrm>
          <a:prstGeom prst="ellipse">
            <a:avLst/>
          </a:prstGeom>
          <a:ln>
            <a:noFill/>
          </a:ln>
          <a:effectLst>
            <a:softEdge rad="112500"/>
          </a:effectLst>
        </p:spPr>
      </p:pic>
      <p:sp>
        <p:nvSpPr>
          <p:cNvPr id="2" name="Rectangle 1"/>
          <p:cNvSpPr/>
          <p:nvPr/>
        </p:nvSpPr>
        <p:spPr>
          <a:xfrm>
            <a:off x="2991282" y="490835"/>
            <a:ext cx="529504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Time/Benchmarks</a:t>
            </a:r>
          </a:p>
        </p:txBody>
      </p:sp>
      <p:cxnSp>
        <p:nvCxnSpPr>
          <p:cNvPr id="8" name="Straight Arrow Connector 7"/>
          <p:cNvCxnSpPr/>
          <p:nvPr/>
        </p:nvCxnSpPr>
        <p:spPr>
          <a:xfrm>
            <a:off x="520700" y="3835400"/>
            <a:ext cx="10960100" cy="16510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5530850" y="3508375"/>
            <a:ext cx="431800" cy="8509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Oval 9"/>
          <p:cNvSpPr/>
          <p:nvPr/>
        </p:nvSpPr>
        <p:spPr>
          <a:xfrm>
            <a:off x="4229100" y="3689350"/>
            <a:ext cx="215900" cy="342900"/>
          </a:xfrm>
          <a:prstGeom prst="ellipse">
            <a:avLst/>
          </a:prstGeom>
          <a:solidFill>
            <a:srgbClr val="7030A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Oval 10"/>
          <p:cNvSpPr/>
          <p:nvPr/>
        </p:nvSpPr>
        <p:spPr>
          <a:xfrm>
            <a:off x="2266950" y="3665537"/>
            <a:ext cx="215900" cy="342900"/>
          </a:xfrm>
          <a:prstGeom prst="ellipse">
            <a:avLst/>
          </a:prstGeom>
          <a:solidFill>
            <a:schemeClr val="accent2">
              <a:lumMod val="75000"/>
            </a:scheme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Oval 11"/>
          <p:cNvSpPr/>
          <p:nvPr/>
        </p:nvSpPr>
        <p:spPr>
          <a:xfrm>
            <a:off x="965200" y="3657600"/>
            <a:ext cx="215900" cy="342900"/>
          </a:xfrm>
          <a:prstGeom prst="ellipse">
            <a:avLst/>
          </a:prstGeom>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Oval 12"/>
          <p:cNvSpPr/>
          <p:nvPr/>
        </p:nvSpPr>
        <p:spPr>
          <a:xfrm>
            <a:off x="7194550" y="3762375"/>
            <a:ext cx="215900" cy="342900"/>
          </a:xfrm>
          <a:prstGeom prst="ellipse">
            <a:avLst/>
          </a:prstGeom>
          <a:solidFill>
            <a:srgbClr val="FFFF0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Oval 13"/>
          <p:cNvSpPr/>
          <p:nvPr/>
        </p:nvSpPr>
        <p:spPr>
          <a:xfrm>
            <a:off x="8737600" y="3756025"/>
            <a:ext cx="215900" cy="342900"/>
          </a:xfrm>
          <a:prstGeom prst="ellipse">
            <a:avLst/>
          </a:prstGeom>
          <a:solidFill>
            <a:srgbClr val="00B05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Oval 17"/>
          <p:cNvSpPr/>
          <p:nvPr/>
        </p:nvSpPr>
        <p:spPr>
          <a:xfrm>
            <a:off x="10801350" y="3756025"/>
            <a:ext cx="215900" cy="342900"/>
          </a:xfrm>
          <a:prstGeom prst="ellipse">
            <a:avLst/>
          </a:prstGeom>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0" name="TextBox 19"/>
          <p:cNvSpPr txBox="1"/>
          <p:nvPr/>
        </p:nvSpPr>
        <p:spPr>
          <a:xfrm>
            <a:off x="5341639" y="3050143"/>
            <a:ext cx="1300741" cy="584775"/>
          </a:xfrm>
          <a:prstGeom prst="rect">
            <a:avLst/>
          </a:prstGeom>
          <a:noFill/>
        </p:spPr>
        <p:txBody>
          <a:bodyPr wrap="none" rtlCol="0">
            <a:spAutoFit/>
          </a:bodyPr>
          <a:lstStyle/>
          <a:p>
            <a:r>
              <a:rPr lang="en-US" sz="3200" dirty="0"/>
              <a:t>TODAY</a:t>
            </a:r>
          </a:p>
        </p:txBody>
      </p:sp>
      <p:sp>
        <p:nvSpPr>
          <p:cNvPr id="21" name="TextBox 20"/>
          <p:cNvSpPr txBox="1"/>
          <p:nvPr/>
        </p:nvSpPr>
        <p:spPr>
          <a:xfrm>
            <a:off x="3686679" y="4423223"/>
            <a:ext cx="1494320" cy="584775"/>
          </a:xfrm>
          <a:prstGeom prst="rect">
            <a:avLst/>
          </a:prstGeom>
          <a:noFill/>
        </p:spPr>
        <p:txBody>
          <a:bodyPr wrap="none" rtlCol="0">
            <a:spAutoFit/>
          </a:bodyPr>
          <a:lstStyle/>
          <a:p>
            <a:r>
              <a:rPr lang="en-US" sz="3200" dirty="0"/>
              <a:t>Concert</a:t>
            </a:r>
          </a:p>
        </p:txBody>
      </p:sp>
      <p:sp>
        <p:nvSpPr>
          <p:cNvPr id="22" name="TextBox 21"/>
          <p:cNvSpPr txBox="1"/>
          <p:nvPr/>
        </p:nvSpPr>
        <p:spPr>
          <a:xfrm>
            <a:off x="2035679" y="1961217"/>
            <a:ext cx="1651000" cy="1077218"/>
          </a:xfrm>
          <a:prstGeom prst="rect">
            <a:avLst/>
          </a:prstGeom>
          <a:noFill/>
        </p:spPr>
        <p:txBody>
          <a:bodyPr wrap="square" rtlCol="0">
            <a:spAutoFit/>
          </a:bodyPr>
          <a:lstStyle/>
          <a:p>
            <a:r>
              <a:rPr lang="en-US" sz="3200" dirty="0"/>
              <a:t>Long Hair</a:t>
            </a:r>
          </a:p>
        </p:txBody>
      </p:sp>
      <p:sp>
        <p:nvSpPr>
          <p:cNvPr id="23" name="TextBox 22"/>
          <p:cNvSpPr txBox="1"/>
          <p:nvPr/>
        </p:nvSpPr>
        <p:spPr>
          <a:xfrm>
            <a:off x="166329" y="4157087"/>
            <a:ext cx="2316521" cy="1077218"/>
          </a:xfrm>
          <a:prstGeom prst="rect">
            <a:avLst/>
          </a:prstGeom>
          <a:noFill/>
        </p:spPr>
        <p:txBody>
          <a:bodyPr wrap="square" rtlCol="0">
            <a:spAutoFit/>
          </a:bodyPr>
          <a:lstStyle/>
          <a:p>
            <a:r>
              <a:rPr lang="en-US" sz="3200" dirty="0"/>
              <a:t>Took Piano Lessons</a:t>
            </a:r>
          </a:p>
        </p:txBody>
      </p:sp>
      <p:sp>
        <p:nvSpPr>
          <p:cNvPr id="24" name="TextBox 23"/>
          <p:cNvSpPr txBox="1"/>
          <p:nvPr/>
        </p:nvSpPr>
        <p:spPr>
          <a:xfrm>
            <a:off x="6354067" y="4173419"/>
            <a:ext cx="1919983" cy="1077218"/>
          </a:xfrm>
          <a:prstGeom prst="rect">
            <a:avLst/>
          </a:prstGeom>
          <a:noFill/>
        </p:spPr>
        <p:txBody>
          <a:bodyPr wrap="square" rtlCol="0">
            <a:spAutoFit/>
          </a:bodyPr>
          <a:lstStyle/>
          <a:p>
            <a:r>
              <a:rPr lang="en-US" sz="3200" dirty="0"/>
              <a:t>Semester Finals</a:t>
            </a:r>
          </a:p>
        </p:txBody>
      </p:sp>
      <p:sp>
        <p:nvSpPr>
          <p:cNvPr id="25" name="TextBox 24"/>
          <p:cNvSpPr txBox="1"/>
          <p:nvPr/>
        </p:nvSpPr>
        <p:spPr>
          <a:xfrm>
            <a:off x="8038749" y="2265312"/>
            <a:ext cx="2299402" cy="1077218"/>
          </a:xfrm>
          <a:prstGeom prst="rect">
            <a:avLst/>
          </a:prstGeom>
          <a:noFill/>
        </p:spPr>
        <p:txBody>
          <a:bodyPr wrap="square" rtlCol="0">
            <a:spAutoFit/>
          </a:bodyPr>
          <a:lstStyle/>
          <a:p>
            <a:r>
              <a:rPr lang="en-US" sz="3200" dirty="0"/>
              <a:t>Next Spider-verse movie</a:t>
            </a:r>
          </a:p>
        </p:txBody>
      </p:sp>
      <p:sp>
        <p:nvSpPr>
          <p:cNvPr id="26" name="TextBox 25"/>
          <p:cNvSpPr txBox="1"/>
          <p:nvPr/>
        </p:nvSpPr>
        <p:spPr>
          <a:xfrm>
            <a:off x="10801350" y="4181475"/>
            <a:ext cx="670168" cy="584775"/>
          </a:xfrm>
          <a:prstGeom prst="rect">
            <a:avLst/>
          </a:prstGeom>
          <a:noFill/>
        </p:spPr>
        <p:txBody>
          <a:bodyPr wrap="square" rtlCol="0">
            <a:spAutoFit/>
          </a:bodyPr>
          <a:lstStyle/>
          <a:p>
            <a:r>
              <a:rPr lang="en-US" sz="3200" dirty="0"/>
              <a:t>?</a:t>
            </a:r>
          </a:p>
        </p:txBody>
      </p:sp>
      <p:sp>
        <p:nvSpPr>
          <p:cNvPr id="27" name="Rectangle 26"/>
          <p:cNvSpPr/>
          <p:nvPr/>
        </p:nvSpPr>
        <p:spPr>
          <a:xfrm>
            <a:off x="-67955" y="109835"/>
            <a:ext cx="1019831"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Time 03</a:t>
            </a:r>
          </a:p>
        </p:txBody>
      </p:sp>
    </p:spTree>
    <p:extLst>
      <p:ext uri="{BB962C8B-B14F-4D97-AF65-F5344CB8AC3E}">
        <p14:creationId xmlns:p14="http://schemas.microsoft.com/office/powerpoint/2010/main" val="15672686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7230" y="2892526"/>
            <a:ext cx="9928746"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I hear Teacher talking</a:t>
            </a:r>
          </a:p>
        </p:txBody>
      </p:sp>
      <p:sp>
        <p:nvSpPr>
          <p:cNvPr id="3" name="Rectangle 2"/>
          <p:cNvSpPr/>
          <p:nvPr/>
        </p:nvSpPr>
        <p:spPr>
          <a:xfrm>
            <a:off x="1720779" y="592624"/>
            <a:ext cx="791793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Example in classroom/work</a:t>
            </a:r>
          </a:p>
        </p:txBody>
      </p:sp>
      <p:sp>
        <p:nvSpPr>
          <p:cNvPr id="4" name="Rectangle 3"/>
          <p:cNvSpPr/>
          <p:nvPr/>
        </p:nvSpPr>
        <p:spPr>
          <a:xfrm>
            <a:off x="3923413" y="1650242"/>
            <a:ext cx="4660869" cy="461665"/>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rPr>
              <a:t>Teacher is talking</a:t>
            </a:r>
          </a:p>
        </p:txBody>
      </p:sp>
      <p:sp>
        <p:nvSpPr>
          <p:cNvPr id="5" name="Rectangle 4"/>
          <p:cNvSpPr/>
          <p:nvPr/>
        </p:nvSpPr>
        <p:spPr>
          <a:xfrm>
            <a:off x="119916" y="203928"/>
            <a:ext cx="1534779" cy="388696"/>
          </a:xfrm>
          <a:prstGeom prst="rect">
            <a:avLst/>
          </a:prstGeom>
        </p:spPr>
        <p:txBody>
          <a:bodyPr wrap="none">
            <a:spAutoFit/>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E1 Filtering 04</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1977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F472B42C-E48C-550F-1EE6-313646E26532}"/>
              </a:ext>
            </a:extLst>
          </p:cNvPr>
          <p:cNvSpPr txBox="1"/>
          <p:nvPr/>
        </p:nvSpPr>
        <p:spPr>
          <a:xfrm>
            <a:off x="1731200" y="756853"/>
            <a:ext cx="626744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ea typeface="Calibri"/>
                <a:cs typeface="Calibri"/>
              </a:rPr>
              <a:t>Spent 40+ years thinking I was broken</a:t>
            </a:r>
            <a:endParaRPr lang="en-US" sz="2800" dirty="0"/>
          </a:p>
        </p:txBody>
      </p:sp>
      <p:sp>
        <p:nvSpPr>
          <p:cNvPr id="3" name="TextBox 7">
            <a:extLst>
              <a:ext uri="{FF2B5EF4-FFF2-40B4-BE49-F238E27FC236}">
                <a16:creationId xmlns:a16="http://schemas.microsoft.com/office/drawing/2014/main" id="{076D4D04-443D-3D37-2720-71178D7C3AEB}"/>
              </a:ext>
            </a:extLst>
          </p:cNvPr>
          <p:cNvSpPr txBox="1"/>
          <p:nvPr/>
        </p:nvSpPr>
        <p:spPr>
          <a:xfrm>
            <a:off x="941558" y="2362719"/>
            <a:ext cx="10475231"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ea typeface="Calibri"/>
                <a:cs typeface="Calibri"/>
              </a:rPr>
              <a:t>In my 40s, family members started showing up with my “unique” characteristics</a:t>
            </a:r>
          </a:p>
        </p:txBody>
      </p:sp>
      <p:sp>
        <p:nvSpPr>
          <p:cNvPr id="4" name="TextBox 8">
            <a:extLst>
              <a:ext uri="{FF2B5EF4-FFF2-40B4-BE49-F238E27FC236}">
                <a16:creationId xmlns:a16="http://schemas.microsoft.com/office/drawing/2014/main" id="{C1399EB0-57EF-B441-E973-DA4DD3CAC141}"/>
              </a:ext>
            </a:extLst>
          </p:cNvPr>
          <p:cNvSpPr txBox="1"/>
          <p:nvPr/>
        </p:nvSpPr>
        <p:spPr>
          <a:xfrm>
            <a:off x="2799772" y="4079623"/>
            <a:ext cx="650738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ea typeface="Calibri"/>
                <a:cs typeface="Calibri"/>
              </a:rPr>
              <a:t>Hydrocephalus is non-transferable</a:t>
            </a:r>
            <a:endParaRPr lang="en-US" sz="2800" dirty="0"/>
          </a:p>
        </p:txBody>
      </p:sp>
      <p:sp>
        <p:nvSpPr>
          <p:cNvPr id="5" name="TextBox 9">
            <a:extLst>
              <a:ext uri="{FF2B5EF4-FFF2-40B4-BE49-F238E27FC236}">
                <a16:creationId xmlns:a16="http://schemas.microsoft.com/office/drawing/2014/main" id="{14F067A8-E032-173B-5967-E9834C1C89F3}"/>
              </a:ext>
            </a:extLst>
          </p:cNvPr>
          <p:cNvSpPr txBox="1"/>
          <p:nvPr/>
        </p:nvSpPr>
        <p:spPr>
          <a:xfrm>
            <a:off x="2245962" y="5121986"/>
            <a:ext cx="706119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ea typeface="Calibri"/>
                <a:cs typeface="Calibri"/>
              </a:rPr>
              <a:t>Diagnosed in my 50s for work related purposes</a:t>
            </a:r>
            <a:endParaRPr lang="en-US" sz="2800" dirty="0"/>
          </a:p>
        </p:txBody>
      </p:sp>
    </p:spTree>
    <p:extLst>
      <p:ext uri="{BB962C8B-B14F-4D97-AF65-F5344CB8AC3E}">
        <p14:creationId xmlns:p14="http://schemas.microsoft.com/office/powerpoint/2010/main" val="28560471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3079" y="1732465"/>
            <a:ext cx="9928746" cy="4524315"/>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Teacher talking</a:t>
            </a: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spinning fans, paper shuffle, fingers and feet moving, flickering lights distract me </a:t>
            </a:r>
            <a:r>
              <a:rPr lang="en-US" b="1" u="sng" dirty="0">
                <a:latin typeface="Times New Roman" panose="02020603050405020304" pitchFamily="18" charset="0"/>
                <a:ea typeface="Times New Roman" panose="02020603050405020304" pitchFamily="18" charset="0"/>
              </a:rPr>
              <a:t>VISUALLY</a:t>
            </a:r>
          </a:p>
          <a:p>
            <a:pPr marL="285750" indent="-285750">
              <a:buFont typeface="Arial" panose="020B0604020202020204" pitchFamily="34" charset="0"/>
              <a:buChar char="•"/>
            </a:pPr>
            <a:endParaRPr lang="en-US" b="1" u="sng"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The</a:t>
            </a:r>
            <a:r>
              <a:rPr lang="en-US" b="1" dirty="0">
                <a:latin typeface="Times New Roman" panose="02020603050405020304" pitchFamily="18" charset="0"/>
                <a:ea typeface="Times New Roman" panose="02020603050405020304" pitchFamily="18" charset="0"/>
              </a:rPr>
              <a:t> </a:t>
            </a:r>
            <a:r>
              <a:rPr lang="en-US" b="1" u="sng" dirty="0">
                <a:latin typeface="Times New Roman" panose="02020603050405020304" pitchFamily="18" charset="0"/>
                <a:ea typeface="Times New Roman" panose="02020603050405020304" pitchFamily="18" charset="0"/>
              </a:rPr>
              <a:t>AUDITORY</a:t>
            </a:r>
            <a:r>
              <a:rPr lang="en-US" b="1"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sound of air conditioners, mowers, people talking, static from intercom system, florescent lights, fingers popping and other noises are having a conversation with me</a:t>
            </a:r>
            <a:endParaRPr lang="en-US" dirty="0">
              <a:latin typeface="Times New Roman" panose="02020603050405020304" pitchFamily="18" charset="0"/>
              <a:ea typeface="Calibri" panose="020F0502020204030204" pitchFamily="34" charset="0"/>
            </a:endParaRPr>
          </a:p>
          <a:p>
            <a:r>
              <a:rPr lang="en-US" dirty="0">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The agitation</a:t>
            </a:r>
            <a:r>
              <a:rPr lang="en-US" b="1"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of anything </a:t>
            </a:r>
            <a:r>
              <a:rPr lang="en-US" b="1" u="sng" dirty="0">
                <a:latin typeface="Times New Roman" panose="02020603050405020304" pitchFamily="18" charset="0"/>
                <a:ea typeface="Times New Roman" panose="02020603050405020304" pitchFamily="18" charset="0"/>
              </a:rPr>
              <a:t>TOUCHING</a:t>
            </a:r>
            <a:r>
              <a:rPr lang="en-US" dirty="0">
                <a:latin typeface="Times New Roman" panose="02020603050405020304" pitchFamily="18" charset="0"/>
                <a:ea typeface="Times New Roman" panose="02020603050405020304" pitchFamily="18" charset="0"/>
              </a:rPr>
              <a:t> my chair disrupts my focus</a:t>
            </a: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seams in my clothes irritate me</a:t>
            </a: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the moving air is annoying</a:t>
            </a: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changes in barometric pressure and humidity make me feel awkward/uncomfortable/on edge</a:t>
            </a:r>
            <a:endParaRPr lang="en-US" dirty="0">
              <a:latin typeface="Times New Roman" panose="02020603050405020304" pitchFamily="18" charset="0"/>
              <a:ea typeface="Calibri" panose="020F0502020204030204" pitchFamily="34" charset="0"/>
            </a:endParaRPr>
          </a:p>
          <a:p>
            <a:r>
              <a:rPr lang="en-US" dirty="0">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various </a:t>
            </a:r>
            <a:r>
              <a:rPr lang="en-US" b="1" u="sng" dirty="0">
                <a:latin typeface="Times New Roman" panose="02020603050405020304" pitchFamily="18" charset="0"/>
                <a:ea typeface="Times New Roman" panose="02020603050405020304" pitchFamily="18" charset="0"/>
              </a:rPr>
              <a:t>ODORS</a:t>
            </a:r>
            <a:r>
              <a:rPr lang="en-US" dirty="0">
                <a:latin typeface="Times New Roman" panose="02020603050405020304" pitchFamily="18" charset="0"/>
                <a:ea typeface="Times New Roman" panose="02020603050405020304" pitchFamily="18" charset="0"/>
              </a:rPr>
              <a:t> (cut grass, perfume, </a:t>
            </a:r>
            <a:r>
              <a:rPr lang="en-US" dirty="0" err="1">
                <a:latin typeface="Times New Roman" panose="02020603050405020304" pitchFamily="18" charset="0"/>
                <a:ea typeface="Times New Roman" panose="02020603050405020304" pitchFamily="18" charset="0"/>
              </a:rPr>
              <a:t>b.o.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etc</a:t>
            </a:r>
            <a:r>
              <a:rPr lang="en-US" dirty="0">
                <a:latin typeface="Times New Roman" panose="02020603050405020304" pitchFamily="18" charset="0"/>
                <a:ea typeface="Times New Roman" panose="02020603050405020304" pitchFamily="18" charset="0"/>
              </a:rPr>
              <a:t>) interfere with my attention</a:t>
            </a:r>
          </a:p>
          <a:p>
            <a:pPr marL="285750" indent="-285750">
              <a:buFont typeface="Arial" panose="020B0604020202020204" pitchFamily="34" charset="0"/>
              <a:buChar char="•"/>
            </a:pPr>
            <a:endParaRPr lang="en-US" dirty="0">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endParaRPr lang="en-US" dirty="0">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changes in lights/ changing seats/ teacher changing locations disrupt my </a:t>
            </a:r>
            <a:r>
              <a:rPr lang="en-US" b="1" u="sng" dirty="0">
                <a:latin typeface="Times New Roman" panose="02020603050405020304" pitchFamily="18" charset="0"/>
                <a:ea typeface="Times New Roman" panose="02020603050405020304" pitchFamily="18" charset="0"/>
              </a:rPr>
              <a:t>PERCEPTION</a:t>
            </a:r>
            <a:r>
              <a:rPr lang="en-US" dirty="0">
                <a:latin typeface="Times New Roman" panose="02020603050405020304" pitchFamily="18" charset="0"/>
                <a:ea typeface="Times New Roman" panose="02020603050405020304" pitchFamily="18" charset="0"/>
              </a:rPr>
              <a:t> </a:t>
            </a:r>
          </a:p>
          <a:p>
            <a:pPr marL="742950" lvl="1"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causes me to have to recalculate my interpretation of where I'm at.</a:t>
            </a:r>
            <a:endParaRPr lang="en-US" dirty="0">
              <a:latin typeface="Times New Roman" panose="02020603050405020304" pitchFamily="18" charset="0"/>
              <a:ea typeface="Calibri" panose="020F0502020204030204" pitchFamily="34" charset="0"/>
            </a:endParaRPr>
          </a:p>
        </p:txBody>
      </p:sp>
      <p:sp>
        <p:nvSpPr>
          <p:cNvPr id="3" name="Rectangle 2"/>
          <p:cNvSpPr/>
          <p:nvPr/>
        </p:nvSpPr>
        <p:spPr>
          <a:xfrm>
            <a:off x="1720779" y="592624"/>
            <a:ext cx="791793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Example in classroom/work</a:t>
            </a:r>
          </a:p>
        </p:txBody>
      </p:sp>
      <p:sp>
        <p:nvSpPr>
          <p:cNvPr id="4" name="Freeform 3"/>
          <p:cNvSpPr/>
          <p:nvPr/>
        </p:nvSpPr>
        <p:spPr>
          <a:xfrm>
            <a:off x="8625385" y="1589963"/>
            <a:ext cx="2685370" cy="4107977"/>
          </a:xfrm>
          <a:custGeom>
            <a:avLst/>
            <a:gdLst>
              <a:gd name="connsiteX0" fmla="*/ 484495 w 1285788"/>
              <a:gd name="connsiteY0" fmla="*/ 0 h 4121624"/>
              <a:gd name="connsiteX1" fmla="*/ 1276066 w 1285788"/>
              <a:gd name="connsiteY1" fmla="*/ 2101756 h 4121624"/>
              <a:gd name="connsiteX2" fmla="*/ 0 w 1285788"/>
              <a:gd name="connsiteY2" fmla="*/ 4121624 h 4121624"/>
              <a:gd name="connsiteX3" fmla="*/ 0 w 1285788"/>
              <a:gd name="connsiteY3" fmla="*/ 4121624 h 4121624"/>
              <a:gd name="connsiteX0" fmla="*/ 0 w 2685370"/>
              <a:gd name="connsiteY0" fmla="*/ 0 h 4107977"/>
              <a:gd name="connsiteX1" fmla="*/ 2661314 w 2685370"/>
              <a:gd name="connsiteY1" fmla="*/ 2088109 h 4107977"/>
              <a:gd name="connsiteX2" fmla="*/ 1385248 w 2685370"/>
              <a:gd name="connsiteY2" fmla="*/ 4107977 h 4107977"/>
              <a:gd name="connsiteX3" fmla="*/ 1385248 w 2685370"/>
              <a:gd name="connsiteY3" fmla="*/ 4107977 h 4107977"/>
              <a:gd name="connsiteX0" fmla="*/ 0 w 2685370"/>
              <a:gd name="connsiteY0" fmla="*/ 0 h 4107977"/>
              <a:gd name="connsiteX1" fmla="*/ 2661314 w 2685370"/>
              <a:gd name="connsiteY1" fmla="*/ 2088109 h 4107977"/>
              <a:gd name="connsiteX2" fmla="*/ 1385248 w 2685370"/>
              <a:gd name="connsiteY2" fmla="*/ 4107977 h 4107977"/>
              <a:gd name="connsiteX3" fmla="*/ 1385248 w 2685370"/>
              <a:gd name="connsiteY3" fmla="*/ 4107977 h 4107977"/>
            </a:gdLst>
            <a:ahLst/>
            <a:cxnLst>
              <a:cxn ang="0">
                <a:pos x="connsiteX0" y="connsiteY0"/>
              </a:cxn>
              <a:cxn ang="0">
                <a:pos x="connsiteX1" y="connsiteY1"/>
              </a:cxn>
              <a:cxn ang="0">
                <a:pos x="connsiteX2" y="connsiteY2"/>
              </a:cxn>
              <a:cxn ang="0">
                <a:pos x="connsiteX3" y="connsiteY3"/>
              </a:cxn>
            </a:cxnLst>
            <a:rect l="l" t="t" r="r" b="b"/>
            <a:pathLst>
              <a:path w="2685370" h="4107977">
                <a:moveTo>
                  <a:pt x="0" y="0"/>
                </a:moveTo>
                <a:cubicBezTo>
                  <a:pt x="975247" y="229737"/>
                  <a:pt x="2430439" y="1403446"/>
                  <a:pt x="2661314" y="2088109"/>
                </a:cubicBezTo>
                <a:cubicBezTo>
                  <a:pt x="2892189" y="2772772"/>
                  <a:pt x="1385248" y="4107977"/>
                  <a:pt x="1385248" y="4107977"/>
                </a:cubicBezTo>
                <a:lnTo>
                  <a:pt x="1385248" y="410797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752531" y="3582537"/>
            <a:ext cx="5909481" cy="2995099"/>
          </a:xfrm>
          <a:custGeom>
            <a:avLst/>
            <a:gdLst>
              <a:gd name="connsiteX0" fmla="*/ 5561463 w 5975193"/>
              <a:gd name="connsiteY0" fmla="*/ 0 h 2995099"/>
              <a:gd name="connsiteX1" fmla="*/ 5957248 w 5975193"/>
              <a:gd name="connsiteY1" fmla="*/ 559559 h 2995099"/>
              <a:gd name="connsiteX2" fmla="*/ 5042848 w 5975193"/>
              <a:gd name="connsiteY2" fmla="*/ 2743200 h 2995099"/>
              <a:gd name="connsiteX3" fmla="*/ 0 w 5975193"/>
              <a:gd name="connsiteY3" fmla="*/ 2859206 h 2995099"/>
            </a:gdLst>
            <a:ahLst/>
            <a:cxnLst>
              <a:cxn ang="0">
                <a:pos x="connsiteX0" y="connsiteY0"/>
              </a:cxn>
              <a:cxn ang="0">
                <a:pos x="connsiteX1" y="connsiteY1"/>
              </a:cxn>
              <a:cxn ang="0">
                <a:pos x="connsiteX2" y="connsiteY2"/>
              </a:cxn>
              <a:cxn ang="0">
                <a:pos x="connsiteX3" y="connsiteY3"/>
              </a:cxn>
            </a:cxnLst>
            <a:rect l="l" t="t" r="r" b="b"/>
            <a:pathLst>
              <a:path w="5975193" h="2995099">
                <a:moveTo>
                  <a:pt x="5561463" y="0"/>
                </a:moveTo>
                <a:cubicBezTo>
                  <a:pt x="5802573" y="51179"/>
                  <a:pt x="6043684" y="102359"/>
                  <a:pt x="5957248" y="559559"/>
                </a:cubicBezTo>
                <a:cubicBezTo>
                  <a:pt x="5870812" y="1016759"/>
                  <a:pt x="6035723" y="2359925"/>
                  <a:pt x="5042848" y="2743200"/>
                </a:cubicBezTo>
                <a:cubicBezTo>
                  <a:pt x="4049973" y="3126475"/>
                  <a:pt x="2024986" y="2992840"/>
                  <a:pt x="0" y="28592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26969" y="6196293"/>
            <a:ext cx="3925562" cy="369332"/>
          </a:xfrm>
          <a:prstGeom prst="rect">
            <a:avLst/>
          </a:prstGeom>
          <a:noFill/>
          <a:ln>
            <a:solidFill>
              <a:schemeClr val="tx1"/>
            </a:solidFill>
          </a:ln>
        </p:spPr>
        <p:txBody>
          <a:bodyPr wrap="none" rtlCol="0">
            <a:spAutoFit/>
          </a:bodyPr>
          <a:lstStyle/>
          <a:p>
            <a:r>
              <a:rPr lang="en-US" dirty="0"/>
              <a:t>All hits me at the same level of intensity</a:t>
            </a:r>
          </a:p>
        </p:txBody>
      </p:sp>
      <p:sp>
        <p:nvSpPr>
          <p:cNvPr id="7" name="Rectangle 6"/>
          <p:cNvSpPr/>
          <p:nvPr/>
        </p:nvSpPr>
        <p:spPr>
          <a:xfrm>
            <a:off x="4199860" y="1393377"/>
            <a:ext cx="4660869" cy="461665"/>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rPr>
              <a:t>Teacher is talking</a:t>
            </a:r>
          </a:p>
        </p:txBody>
      </p:sp>
      <p:sp>
        <p:nvSpPr>
          <p:cNvPr id="8" name="Rectangle 7"/>
          <p:cNvSpPr/>
          <p:nvPr/>
        </p:nvSpPr>
        <p:spPr>
          <a:xfrm>
            <a:off x="99597" y="98599"/>
            <a:ext cx="1534779" cy="388696"/>
          </a:xfrm>
          <a:prstGeom prst="rect">
            <a:avLst/>
          </a:prstGeom>
        </p:spPr>
        <p:txBody>
          <a:bodyPr wrap="none">
            <a:spAutoFit/>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E1 Filtering 05</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517D71B-55B3-8944-EC53-7C67151F779C}"/>
              </a:ext>
            </a:extLst>
          </p:cNvPr>
          <p:cNvSpPr txBox="1"/>
          <p:nvPr/>
        </p:nvSpPr>
        <p:spPr>
          <a:xfrm rot="3000000">
            <a:off x="9135200" y="2496330"/>
            <a:ext cx="36412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I'm not able to gate any of this out</a:t>
            </a:r>
            <a:endParaRPr lang="en-US" dirty="0"/>
          </a:p>
        </p:txBody>
      </p:sp>
    </p:spTree>
    <p:extLst>
      <p:ext uri="{BB962C8B-B14F-4D97-AF65-F5344CB8AC3E}">
        <p14:creationId xmlns:p14="http://schemas.microsoft.com/office/powerpoint/2010/main" val="25832420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p:cNvSpPr/>
          <p:nvPr/>
        </p:nvSpPr>
        <p:spPr>
          <a:xfrm>
            <a:off x="7354384" y="3693535"/>
            <a:ext cx="2301964" cy="320869"/>
          </a:xfrm>
          <a:prstGeom prst="rightArrow">
            <a:avLst>
              <a:gd name="adj1" fmla="val 16225"/>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9301240" y="2226672"/>
            <a:ext cx="2524539" cy="2534478"/>
          </a:xfrm>
          <a:prstGeom prst="star5">
            <a:avLst/>
          </a:prstGeom>
          <a:ln w="571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GOAL</a:t>
            </a:r>
          </a:p>
        </p:txBody>
      </p:sp>
      <p:grpSp>
        <p:nvGrpSpPr>
          <p:cNvPr id="13" name="Group 12"/>
          <p:cNvGrpSpPr/>
          <p:nvPr/>
        </p:nvGrpSpPr>
        <p:grpSpPr>
          <a:xfrm>
            <a:off x="2750956" y="2094737"/>
            <a:ext cx="4603428" cy="3518463"/>
            <a:chOff x="6910360" y="-311097"/>
            <a:chExt cx="4468755" cy="2627123"/>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0360" y="137683"/>
              <a:ext cx="4468755" cy="176102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nvGrpSpPr>
            <p:cNvPr id="15" name="Group 14"/>
            <p:cNvGrpSpPr/>
            <p:nvPr/>
          </p:nvGrpSpPr>
          <p:grpSpPr>
            <a:xfrm>
              <a:off x="7263975" y="-311097"/>
              <a:ext cx="3945716" cy="2627123"/>
              <a:chOff x="1198880" y="4111993"/>
              <a:chExt cx="3220720" cy="2017291"/>
            </a:xfrm>
            <a:effectLst>
              <a:glow rad="139700">
                <a:schemeClr val="bg1">
                  <a:alpha val="40000"/>
                </a:schemeClr>
              </a:glow>
            </a:effectLst>
            <a:scene3d>
              <a:camera prst="perspectiveRelaxed"/>
              <a:lightRig rig="threePt" dir="t"/>
            </a:scene3d>
          </p:grpSpPr>
          <p:cxnSp>
            <p:nvCxnSpPr>
              <p:cNvPr id="16" name="Straight Arrow Connector 15"/>
              <p:cNvCxnSpPr/>
              <p:nvPr/>
            </p:nvCxnSpPr>
            <p:spPr>
              <a:xfrm>
                <a:off x="1198880" y="5120640"/>
                <a:ext cx="3220720" cy="10160"/>
              </a:xfrm>
              <a:prstGeom prst="straightConnector1">
                <a:avLst/>
              </a:prstGeom>
              <a:ln w="57150">
                <a:solidFill>
                  <a:schemeClr val="accent6">
                    <a:lumMod val="75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515666" y="4355686"/>
                <a:ext cx="2689913" cy="1529907"/>
              </a:xfrm>
              <a:prstGeom prst="straightConnector1">
                <a:avLst/>
              </a:prstGeom>
              <a:ln w="57150">
                <a:solidFill>
                  <a:schemeClr val="accent1"/>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061380" y="4531360"/>
                <a:ext cx="1799420" cy="1270000"/>
              </a:xfrm>
              <a:prstGeom prst="straightConnector1">
                <a:avLst/>
              </a:prstGeom>
              <a:ln w="57150">
                <a:solidFill>
                  <a:schemeClr val="accent4">
                    <a:lumMod val="60000"/>
                    <a:lumOff val="40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265536" y="4111993"/>
                <a:ext cx="960262" cy="2017291"/>
              </a:xfrm>
              <a:prstGeom prst="straightConnector1">
                <a:avLst/>
              </a:prstGeom>
              <a:ln w="57150">
                <a:solidFill>
                  <a:srgbClr val="FF000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406159" y="4111993"/>
                <a:ext cx="367379" cy="1773601"/>
              </a:xfrm>
              <a:prstGeom prst="straightConnector1">
                <a:avLst/>
              </a:prstGeom>
              <a:ln w="57150">
                <a:solidFill>
                  <a:srgbClr val="7030A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grpSp>
      </p:grpSp>
      <p:sp>
        <p:nvSpPr>
          <p:cNvPr id="21" name="Rectangle 20"/>
          <p:cNvSpPr/>
          <p:nvPr/>
        </p:nvSpPr>
        <p:spPr>
          <a:xfrm>
            <a:off x="186581" y="241915"/>
            <a:ext cx="1729961"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CC Learning 06</a:t>
            </a:r>
          </a:p>
        </p:txBody>
      </p:sp>
      <p:sp>
        <p:nvSpPr>
          <p:cNvPr id="3" name="TextBox 2"/>
          <p:cNvSpPr txBox="1"/>
          <p:nvPr/>
        </p:nvSpPr>
        <p:spPr>
          <a:xfrm>
            <a:off x="3086889" y="870187"/>
            <a:ext cx="5045997" cy="369332"/>
          </a:xfrm>
          <a:prstGeom prst="rect">
            <a:avLst/>
          </a:prstGeom>
          <a:noFill/>
        </p:spPr>
        <p:txBody>
          <a:bodyPr wrap="none" rtlCol="0">
            <a:spAutoFit/>
          </a:bodyPr>
          <a:lstStyle/>
          <a:p>
            <a:r>
              <a:rPr lang="en-US" dirty="0"/>
              <a:t>Instructions/procedures/stops/steps get lost in here</a:t>
            </a:r>
          </a:p>
        </p:txBody>
      </p:sp>
      <p:sp>
        <p:nvSpPr>
          <p:cNvPr id="22" name="Rectangle 21"/>
          <p:cNvSpPr/>
          <p:nvPr/>
        </p:nvSpPr>
        <p:spPr>
          <a:xfrm>
            <a:off x="526278" y="3459192"/>
            <a:ext cx="695775" cy="64070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1</a:t>
            </a:r>
          </a:p>
        </p:txBody>
      </p:sp>
      <p:sp>
        <p:nvSpPr>
          <p:cNvPr id="23" name="Right Arrow 22"/>
          <p:cNvSpPr/>
          <p:nvPr/>
        </p:nvSpPr>
        <p:spPr>
          <a:xfrm>
            <a:off x="1428584" y="3641452"/>
            <a:ext cx="1242015" cy="372952"/>
          </a:xfrm>
          <a:prstGeom prst="rightArrow">
            <a:avLst>
              <a:gd name="adj1" fmla="val 16225"/>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5400000">
            <a:off x="4638843" y="1721785"/>
            <a:ext cx="1242015" cy="372952"/>
          </a:xfrm>
          <a:prstGeom prst="rightArrow">
            <a:avLst>
              <a:gd name="adj1" fmla="val 16225"/>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37447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2221" y="386641"/>
            <a:ext cx="9878294" cy="2062103"/>
          </a:xfrm>
          <a:prstGeom prst="rect">
            <a:avLst/>
          </a:prstGeom>
          <a:noFill/>
        </p:spPr>
        <p:txBody>
          <a:bodyPr wrap="square" lIns="91440" tIns="45720" rIns="91440" bIns="45720" anchor="t">
            <a:spAutoFit/>
          </a:bodyPr>
          <a:lstStyle/>
          <a:p>
            <a:pPr algn="ctr"/>
            <a:r>
              <a:rPr lang="en-US" sz="3200" dirty="0">
                <a:ln w="0"/>
                <a:effectLst>
                  <a:outerShdw blurRad="38100" dist="19050" dir="2700000" algn="tl" rotWithShape="0">
                    <a:schemeClr val="dk1">
                      <a:alpha val="40000"/>
                    </a:schemeClr>
                  </a:outerShdw>
                </a:effectLst>
              </a:rPr>
              <a:t>I “have issues” creating stopping points.</a:t>
            </a:r>
          </a:p>
          <a:p>
            <a:pPr algn="ctr"/>
            <a:endParaRPr lang="en-US" sz="3200" b="0" cap="none" spc="0" dirty="0">
              <a:ln w="0"/>
              <a:effectLst>
                <a:outerShdw blurRad="38100" dist="19050" dir="2700000" algn="tl" rotWithShape="0">
                  <a:schemeClr val="dk1">
                    <a:alpha val="40000"/>
                  </a:schemeClr>
                </a:outerShdw>
              </a:effectLst>
            </a:endParaRPr>
          </a:p>
          <a:p>
            <a:pPr algn="ctr"/>
            <a:r>
              <a:rPr lang="en-US" sz="3200" b="0" cap="none" spc="0" dirty="0">
                <a:ln w="0"/>
                <a:effectLst>
                  <a:outerShdw blurRad="38100" dist="19050" dir="2700000" algn="tl" rotWithShape="0">
                    <a:schemeClr val="dk1">
                      <a:alpha val="40000"/>
                    </a:schemeClr>
                  </a:outerShdw>
                </a:effectLst>
              </a:rPr>
              <a:t>Ever try to stop someone </a:t>
            </a:r>
            <a:r>
              <a:rPr lang="en-US" sz="3200" dirty="0">
                <a:ln w="0"/>
                <a:effectLst>
                  <a:outerShdw blurRad="38100" dist="19050" dir="2700000" algn="tl" rotWithShape="0">
                    <a:schemeClr val="dk1">
                      <a:alpha val="40000"/>
                    </a:schemeClr>
                  </a:outerShdw>
                </a:effectLst>
              </a:rPr>
              <a:t>on the spectrum mid process?</a:t>
            </a:r>
            <a:endParaRPr lang="en-US" sz="3200" dirty="0">
              <a:ln w="0"/>
              <a:effectLst>
                <a:outerShdw blurRad="38100" dist="19050" dir="2700000" algn="tl" rotWithShape="0">
                  <a:prstClr val="black">
                    <a:alpha val="40000"/>
                  </a:prstClr>
                </a:outerShdw>
              </a:effectLst>
              <a:ea typeface="Calibri"/>
              <a:cs typeface="Calibri"/>
            </a:endParaRPr>
          </a:p>
          <a:p>
            <a:pPr algn="ctr"/>
            <a:r>
              <a:rPr lang="en-US" sz="3200" dirty="0">
                <a:ln w="0"/>
                <a:effectLst>
                  <a:outerShdw blurRad="38100" dist="19050" dir="2700000" algn="tl" rotWithShape="0">
                    <a:prstClr val="black">
                      <a:alpha val="40000"/>
                    </a:prstClr>
                  </a:outerShdw>
                </a:effectLst>
                <a:ea typeface="Calibri"/>
                <a:cs typeface="Calibri"/>
              </a:rPr>
              <a:t>We need the opportunity to reach the goal</a:t>
            </a:r>
          </a:p>
        </p:txBody>
      </p:sp>
      <p:sp>
        <p:nvSpPr>
          <p:cNvPr id="11" name="Rectangle 10"/>
          <p:cNvSpPr/>
          <p:nvPr/>
        </p:nvSpPr>
        <p:spPr>
          <a:xfrm>
            <a:off x="5481904" y="4890118"/>
            <a:ext cx="695775" cy="64070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1</a:t>
            </a:r>
          </a:p>
        </p:txBody>
      </p:sp>
      <p:sp>
        <p:nvSpPr>
          <p:cNvPr id="22" name="Rectangle 21"/>
          <p:cNvSpPr/>
          <p:nvPr/>
        </p:nvSpPr>
        <p:spPr>
          <a:xfrm>
            <a:off x="606355" y="4638633"/>
            <a:ext cx="695775" cy="64070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1</a:t>
            </a:r>
          </a:p>
        </p:txBody>
      </p:sp>
      <p:sp>
        <p:nvSpPr>
          <p:cNvPr id="23" name="Right Arrow 22"/>
          <p:cNvSpPr/>
          <p:nvPr/>
        </p:nvSpPr>
        <p:spPr>
          <a:xfrm>
            <a:off x="1620182" y="4815914"/>
            <a:ext cx="1600297" cy="459675"/>
          </a:xfrm>
          <a:prstGeom prst="rightArrow">
            <a:avLst/>
          </a:prstGeom>
          <a:ln w="5715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6" name="Straight Connector 25"/>
          <p:cNvCxnSpPr/>
          <p:nvPr/>
        </p:nvCxnSpPr>
        <p:spPr>
          <a:xfrm>
            <a:off x="5242961" y="3717408"/>
            <a:ext cx="42531" cy="2833044"/>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Emoji Pictures, Emoji Images, Smiley Emoji, Smiley Face, Crazy Funny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0457" y="3717408"/>
            <a:ext cx="1021852" cy="865168"/>
          </a:xfrm>
          <a:prstGeom prst="rect">
            <a:avLst/>
          </a:prstGeom>
          <a:noFill/>
          <a:extLst>
            <a:ext uri="{909E8E84-426E-40DD-AFC4-6F175D3DCCD1}">
              <a14:hiddenFill xmlns:a14="http://schemas.microsoft.com/office/drawing/2010/main">
                <a:solidFill>
                  <a:srgbClr val="FFFFFF"/>
                </a:solidFill>
              </a14:hiddenFill>
            </a:ext>
          </a:extLst>
        </p:spPr>
      </p:pic>
      <p:sp>
        <p:nvSpPr>
          <p:cNvPr id="28" name="5-Point Star 27"/>
          <p:cNvSpPr/>
          <p:nvPr/>
        </p:nvSpPr>
        <p:spPr>
          <a:xfrm>
            <a:off x="10258985" y="4517329"/>
            <a:ext cx="1502808" cy="1566938"/>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a:solidFill>
                  <a:schemeClr val="tx1"/>
                </a:solidFill>
              </a:rPr>
              <a:t>GOAL</a:t>
            </a:r>
          </a:p>
        </p:txBody>
      </p:sp>
      <p:pic>
        <p:nvPicPr>
          <p:cNvPr id="1028" name="Picture 4" descr="Clipart Panda - Free Clipart Imag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759023" y="2471280"/>
            <a:ext cx="1025516" cy="43867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rotWithShape="1">
          <a:blip r:embed="rId4"/>
          <a:srcRect r="52559"/>
          <a:stretch/>
        </p:blipFill>
        <p:spPr>
          <a:xfrm>
            <a:off x="7652723" y="4307125"/>
            <a:ext cx="1495688" cy="2143125"/>
          </a:xfrm>
          <a:prstGeom prst="rect">
            <a:avLst/>
          </a:prstGeom>
        </p:spPr>
      </p:pic>
      <p:sp>
        <p:nvSpPr>
          <p:cNvPr id="12" name="Right Arrow 11"/>
          <p:cNvSpPr/>
          <p:nvPr/>
        </p:nvSpPr>
        <p:spPr>
          <a:xfrm>
            <a:off x="6214407" y="4980632"/>
            <a:ext cx="2544615" cy="459675"/>
          </a:xfrm>
          <a:prstGeom prst="rightArrow">
            <a:avLst/>
          </a:prstGeom>
          <a:ln w="5715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5-Point Star 27">
            <a:extLst>
              <a:ext uri="{FF2B5EF4-FFF2-40B4-BE49-F238E27FC236}">
                <a16:creationId xmlns:a16="http://schemas.microsoft.com/office/drawing/2014/main" id="{11B76864-F5E9-5EC2-FB0F-FF834A0ECD87}"/>
              </a:ext>
            </a:extLst>
          </p:cNvPr>
          <p:cNvSpPr/>
          <p:nvPr/>
        </p:nvSpPr>
        <p:spPr>
          <a:xfrm>
            <a:off x="3220009" y="4155378"/>
            <a:ext cx="1502808" cy="1566938"/>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a:solidFill>
                  <a:schemeClr val="tx1"/>
                </a:solidFill>
              </a:rPr>
              <a:t>GOAL</a:t>
            </a:r>
          </a:p>
        </p:txBody>
      </p:sp>
    </p:spTree>
    <p:extLst>
      <p:ext uri="{BB962C8B-B14F-4D97-AF65-F5344CB8AC3E}">
        <p14:creationId xmlns:p14="http://schemas.microsoft.com/office/powerpoint/2010/main" val="22543497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9888" y="854393"/>
            <a:ext cx="10495280" cy="2246769"/>
          </a:xfrm>
          <a:prstGeom prst="rect">
            <a:avLst/>
          </a:prstGeom>
          <a:noFill/>
        </p:spPr>
        <p:txBody>
          <a:bodyPr wrap="square" lIns="91440" tIns="45720" rIns="91440" bIns="45720" rtlCol="0" anchor="t">
            <a:spAutoFit/>
          </a:bodyPr>
          <a:lstStyle/>
          <a:p>
            <a:r>
              <a:rPr lang="en-US" sz="2800" dirty="0"/>
              <a:t>I do NOT handle stress well.</a:t>
            </a:r>
            <a:endParaRPr lang="en-US" dirty="0"/>
          </a:p>
          <a:p>
            <a:endParaRPr lang="en-US" sz="2800" dirty="0"/>
          </a:p>
          <a:p>
            <a:r>
              <a:rPr lang="en-US" sz="2800" dirty="0"/>
              <a:t>Communication becomes very hard when I am stressed. </a:t>
            </a:r>
          </a:p>
          <a:p>
            <a:pPr marL="457200" indent="-457200">
              <a:buFont typeface="Arial" panose="020B0604020202020204" pitchFamily="34" charset="0"/>
              <a:buChar char="•"/>
            </a:pPr>
            <a:r>
              <a:rPr lang="en-US" sz="2800" dirty="0"/>
              <a:t>I lose words and things become scrambled.</a:t>
            </a:r>
          </a:p>
          <a:p>
            <a:pPr marL="457200" indent="-457200">
              <a:buFont typeface="Arial" panose="020B0604020202020204" pitchFamily="34" charset="0"/>
              <a:buChar char="•"/>
            </a:pPr>
            <a:r>
              <a:rPr lang="en-US" sz="2800" dirty="0"/>
              <a:t>I have trouble reading or focusing.</a:t>
            </a:r>
          </a:p>
        </p:txBody>
      </p:sp>
      <p:grpSp>
        <p:nvGrpSpPr>
          <p:cNvPr id="5" name="Group 4"/>
          <p:cNvGrpSpPr/>
          <p:nvPr/>
        </p:nvGrpSpPr>
        <p:grpSpPr>
          <a:xfrm>
            <a:off x="6885045" y="3045580"/>
            <a:ext cx="4468755" cy="3518463"/>
            <a:chOff x="6910360" y="-311097"/>
            <a:chExt cx="4468755" cy="2627123"/>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0360" y="137683"/>
              <a:ext cx="4468755" cy="176102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nvGrpSpPr>
            <p:cNvPr id="7" name="Group 6"/>
            <p:cNvGrpSpPr/>
            <p:nvPr/>
          </p:nvGrpSpPr>
          <p:grpSpPr>
            <a:xfrm>
              <a:off x="7263975" y="-311097"/>
              <a:ext cx="3945716" cy="2627123"/>
              <a:chOff x="1198880" y="4111993"/>
              <a:chExt cx="3220720" cy="2017291"/>
            </a:xfrm>
            <a:effectLst>
              <a:glow rad="139700">
                <a:schemeClr val="bg1">
                  <a:alpha val="40000"/>
                </a:schemeClr>
              </a:glow>
            </a:effectLst>
            <a:scene3d>
              <a:camera prst="perspectiveRelaxed"/>
              <a:lightRig rig="threePt" dir="t"/>
            </a:scene3d>
          </p:grpSpPr>
          <p:cxnSp>
            <p:nvCxnSpPr>
              <p:cNvPr id="8" name="Straight Arrow Connector 7"/>
              <p:cNvCxnSpPr/>
              <p:nvPr/>
            </p:nvCxnSpPr>
            <p:spPr>
              <a:xfrm>
                <a:off x="1198880" y="5120640"/>
                <a:ext cx="3220720" cy="10160"/>
              </a:xfrm>
              <a:prstGeom prst="straightConnector1">
                <a:avLst/>
              </a:prstGeom>
              <a:ln w="57150">
                <a:solidFill>
                  <a:schemeClr val="accent6">
                    <a:lumMod val="75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515666" y="4355686"/>
                <a:ext cx="2689913" cy="1529907"/>
              </a:xfrm>
              <a:prstGeom prst="straightConnector1">
                <a:avLst/>
              </a:prstGeom>
              <a:ln w="57150">
                <a:solidFill>
                  <a:schemeClr val="accent1"/>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061380" y="4531360"/>
                <a:ext cx="1799420" cy="1270000"/>
              </a:xfrm>
              <a:prstGeom prst="straightConnector1">
                <a:avLst/>
              </a:prstGeom>
              <a:ln w="57150">
                <a:solidFill>
                  <a:schemeClr val="accent4">
                    <a:lumMod val="60000"/>
                    <a:lumOff val="40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2265536" y="4111993"/>
                <a:ext cx="960262" cy="2017291"/>
              </a:xfrm>
              <a:prstGeom prst="straightConnector1">
                <a:avLst/>
              </a:prstGeom>
              <a:ln w="57150">
                <a:solidFill>
                  <a:srgbClr val="FF000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406159" y="4111993"/>
                <a:ext cx="367379" cy="1773601"/>
              </a:xfrm>
              <a:prstGeom prst="straightConnector1">
                <a:avLst/>
              </a:prstGeom>
              <a:ln w="57150">
                <a:solidFill>
                  <a:srgbClr val="7030A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grpSp>
      </p:grpSp>
      <p:sp>
        <p:nvSpPr>
          <p:cNvPr id="13" name="Rectangle 12"/>
          <p:cNvSpPr/>
          <p:nvPr/>
        </p:nvSpPr>
        <p:spPr>
          <a:xfrm>
            <a:off x="480956" y="5219719"/>
            <a:ext cx="9652000" cy="369332"/>
          </a:xfrm>
          <a:prstGeom prst="rect">
            <a:avLst/>
          </a:prstGeom>
        </p:spPr>
        <p:txBody>
          <a:bodyPr wrap="square">
            <a:spAutoFit/>
          </a:bodyPr>
          <a:lstStyle/>
          <a:p>
            <a:r>
              <a:rPr lang="en-US" dirty="0"/>
              <a:t>I take time to process things (30 second. If I detect impatience…)</a:t>
            </a:r>
          </a:p>
        </p:txBody>
      </p:sp>
      <p:sp>
        <p:nvSpPr>
          <p:cNvPr id="1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17166269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0285" y="813694"/>
            <a:ext cx="10495280" cy="1815882"/>
          </a:xfrm>
          <a:prstGeom prst="rect">
            <a:avLst/>
          </a:prstGeom>
          <a:noFill/>
        </p:spPr>
        <p:txBody>
          <a:bodyPr wrap="square" lIns="91440" tIns="45720" rIns="91440" bIns="45720" rtlCol="0" anchor="t">
            <a:spAutoFit/>
          </a:bodyPr>
          <a:lstStyle/>
          <a:p>
            <a:r>
              <a:rPr lang="en-US" sz="2800" dirty="0"/>
              <a:t> “punishment &amp; reward” models use “you didn’t do it right/good enough”.</a:t>
            </a:r>
          </a:p>
          <a:p>
            <a:endParaRPr lang="en-US" sz="2800" dirty="0"/>
          </a:p>
          <a:p>
            <a:r>
              <a:rPr lang="en-US" sz="2800" dirty="0"/>
              <a:t>Example: grades</a:t>
            </a:r>
          </a:p>
        </p:txBody>
      </p:sp>
      <p:grpSp>
        <p:nvGrpSpPr>
          <p:cNvPr id="4" name="Group 3"/>
          <p:cNvGrpSpPr/>
          <p:nvPr/>
        </p:nvGrpSpPr>
        <p:grpSpPr>
          <a:xfrm>
            <a:off x="1259082" y="2294046"/>
            <a:ext cx="4468755" cy="3518463"/>
            <a:chOff x="6910360" y="-311097"/>
            <a:chExt cx="4468755" cy="2627123"/>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0360" y="137683"/>
              <a:ext cx="4468755" cy="176102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nvGrpSpPr>
            <p:cNvPr id="6" name="Group 5"/>
            <p:cNvGrpSpPr/>
            <p:nvPr/>
          </p:nvGrpSpPr>
          <p:grpSpPr>
            <a:xfrm>
              <a:off x="7263975" y="-311097"/>
              <a:ext cx="3945716" cy="2627123"/>
              <a:chOff x="1198880" y="4111993"/>
              <a:chExt cx="3220720" cy="2017291"/>
            </a:xfrm>
            <a:effectLst>
              <a:glow rad="139700">
                <a:schemeClr val="bg1">
                  <a:alpha val="40000"/>
                </a:schemeClr>
              </a:glow>
            </a:effectLst>
            <a:scene3d>
              <a:camera prst="perspectiveRelaxed"/>
              <a:lightRig rig="threePt" dir="t"/>
            </a:scene3d>
          </p:grpSpPr>
          <p:cxnSp>
            <p:nvCxnSpPr>
              <p:cNvPr id="7" name="Straight Arrow Connector 6"/>
              <p:cNvCxnSpPr/>
              <p:nvPr/>
            </p:nvCxnSpPr>
            <p:spPr>
              <a:xfrm>
                <a:off x="1198880" y="5120640"/>
                <a:ext cx="3220720" cy="10160"/>
              </a:xfrm>
              <a:prstGeom prst="straightConnector1">
                <a:avLst/>
              </a:prstGeom>
              <a:ln w="57150">
                <a:solidFill>
                  <a:schemeClr val="accent6">
                    <a:lumMod val="75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515666" y="4355686"/>
                <a:ext cx="2689913" cy="1529907"/>
              </a:xfrm>
              <a:prstGeom prst="straightConnector1">
                <a:avLst/>
              </a:prstGeom>
              <a:ln w="57150">
                <a:solidFill>
                  <a:schemeClr val="accent1"/>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061380" y="4531360"/>
                <a:ext cx="1799420" cy="1270000"/>
              </a:xfrm>
              <a:prstGeom prst="straightConnector1">
                <a:avLst/>
              </a:prstGeom>
              <a:ln w="57150">
                <a:solidFill>
                  <a:schemeClr val="accent4">
                    <a:lumMod val="60000"/>
                    <a:lumOff val="40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2265536" y="4111993"/>
                <a:ext cx="960262" cy="2017291"/>
              </a:xfrm>
              <a:prstGeom prst="straightConnector1">
                <a:avLst/>
              </a:prstGeom>
              <a:ln w="57150">
                <a:solidFill>
                  <a:srgbClr val="FF000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406159" y="4111993"/>
                <a:ext cx="367379" cy="1773601"/>
              </a:xfrm>
              <a:prstGeom prst="straightConnector1">
                <a:avLst/>
              </a:prstGeom>
              <a:ln w="57150">
                <a:solidFill>
                  <a:srgbClr val="7030A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grpSp>
      </p:grpSp>
      <p:sp>
        <p:nvSpPr>
          <p:cNvPr id="12" name="TextBox 11"/>
          <p:cNvSpPr txBox="1"/>
          <p:nvPr/>
        </p:nvSpPr>
        <p:spPr>
          <a:xfrm>
            <a:off x="3454083" y="5449696"/>
            <a:ext cx="891911" cy="369332"/>
          </a:xfrm>
          <a:prstGeom prst="rect">
            <a:avLst/>
          </a:prstGeom>
          <a:noFill/>
        </p:spPr>
        <p:txBody>
          <a:bodyPr wrap="none" rtlCol="0">
            <a:spAutoFit/>
          </a:bodyPr>
          <a:lstStyle/>
          <a:p>
            <a:r>
              <a:rPr lang="en-US" dirty="0"/>
              <a:t>Reward</a:t>
            </a:r>
          </a:p>
        </p:txBody>
      </p:sp>
      <p:sp>
        <p:nvSpPr>
          <p:cNvPr id="21" name="TextBox 20"/>
          <p:cNvSpPr txBox="1"/>
          <p:nvPr/>
        </p:nvSpPr>
        <p:spPr>
          <a:xfrm>
            <a:off x="5383996" y="4914129"/>
            <a:ext cx="1307859" cy="369332"/>
          </a:xfrm>
          <a:prstGeom prst="rect">
            <a:avLst/>
          </a:prstGeom>
          <a:noFill/>
        </p:spPr>
        <p:txBody>
          <a:bodyPr wrap="none" rtlCol="0">
            <a:spAutoFit/>
          </a:bodyPr>
          <a:lstStyle/>
          <a:p>
            <a:r>
              <a:rPr lang="en-US" dirty="0"/>
              <a:t>Punishment</a:t>
            </a:r>
          </a:p>
        </p:txBody>
      </p:sp>
      <p:sp>
        <p:nvSpPr>
          <p:cNvPr id="22" name="Rectangle 21"/>
          <p:cNvSpPr/>
          <p:nvPr/>
        </p:nvSpPr>
        <p:spPr>
          <a:xfrm>
            <a:off x="3154753" y="3330003"/>
            <a:ext cx="633508" cy="1446550"/>
          </a:xfrm>
          <a:prstGeom prst="rect">
            <a:avLst/>
          </a:prstGeom>
          <a:noFill/>
        </p:spPr>
        <p:txBody>
          <a:bodyPr wrap="none" lIns="91440" tIns="45720" rIns="91440" bIns="45720">
            <a:spAutoFit/>
          </a:bodyPr>
          <a:lstStyle/>
          <a:p>
            <a:pPr algn="ctr"/>
            <a:r>
              <a:rPr lang="en-US" sz="8800" b="0" cap="none" spc="0">
                <a:ln w="0">
                  <a:solidFill>
                    <a:schemeClr val="bg2"/>
                  </a:solidFill>
                </a:ln>
                <a:solidFill>
                  <a:schemeClr val="tx1"/>
                </a:solidFill>
                <a:effectLst>
                  <a:glow rad="139700">
                    <a:schemeClr val="accent4">
                      <a:satMod val="175000"/>
                      <a:alpha val="40000"/>
                    </a:schemeClr>
                  </a:glow>
                  <a:outerShdw blurRad="38100" dist="19050" dir="2700000" algn="tl" rotWithShape="0">
                    <a:schemeClr val="dk1">
                      <a:alpha val="40000"/>
                    </a:schemeClr>
                  </a:outerShdw>
                </a:effectLst>
                <a:latin typeface="Berlin Sans FB" panose="020E0602020502020306" pitchFamily="34" charset="0"/>
              </a:rPr>
              <a:t>?</a:t>
            </a:r>
          </a:p>
        </p:txBody>
      </p:sp>
      <p:sp>
        <p:nvSpPr>
          <p:cNvPr id="3" name="5-Point Star 9">
            <a:extLst>
              <a:ext uri="{FF2B5EF4-FFF2-40B4-BE49-F238E27FC236}">
                <a16:creationId xmlns:a16="http://schemas.microsoft.com/office/drawing/2014/main" id="{220789C7-E3D2-7CB3-38AE-19FAAEF3D48F}"/>
              </a:ext>
            </a:extLst>
          </p:cNvPr>
          <p:cNvSpPr/>
          <p:nvPr/>
        </p:nvSpPr>
        <p:spPr>
          <a:xfrm>
            <a:off x="8069340" y="2302872"/>
            <a:ext cx="2524539" cy="2534478"/>
          </a:xfrm>
          <a:prstGeom prst="star5">
            <a:avLst/>
          </a:prstGeom>
          <a:ln w="571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GOAL</a:t>
            </a:r>
          </a:p>
        </p:txBody>
      </p:sp>
      <p:pic>
        <p:nvPicPr>
          <p:cNvPr id="2050" name="Picture 2" descr="Thumb Logo Vector Art, Icons, and Graphics for Free Download">
            <a:extLst>
              <a:ext uri="{FF2B5EF4-FFF2-40B4-BE49-F238E27FC236}">
                <a16:creationId xmlns:a16="http://schemas.microsoft.com/office/drawing/2014/main" id="{E385845A-4E4B-0459-8AF1-7ECB9359EA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815" y="2895090"/>
            <a:ext cx="992512" cy="9925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2" descr="Thumb Logo Vector Art, Icons, and Graphics for Free Download">
            <a:extLst>
              <a:ext uri="{FF2B5EF4-FFF2-40B4-BE49-F238E27FC236}">
                <a16:creationId xmlns:a16="http://schemas.microsoft.com/office/drawing/2014/main" id="{D73629CB-3295-42F5-E46E-E036188424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191207" y="2932744"/>
            <a:ext cx="992512" cy="9925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7142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5863" y="674715"/>
            <a:ext cx="8615306" cy="1661993"/>
          </a:xfrm>
          <a:prstGeom prst="rect">
            <a:avLst/>
          </a:prstGeom>
          <a:noFill/>
        </p:spPr>
        <p:txBody>
          <a:bodyPr wrap="square" rtlCol="0">
            <a:spAutoFit/>
          </a:bodyPr>
          <a:lstStyle/>
          <a:p>
            <a:r>
              <a:rPr lang="en-US" sz="2400" dirty="0"/>
              <a:t>“</a:t>
            </a:r>
            <a:r>
              <a:rPr lang="en-US" sz="2400" strike="sngStrike" dirty="0"/>
              <a:t>Procedures</a:t>
            </a:r>
            <a:r>
              <a:rPr lang="en-US" sz="2400" dirty="0"/>
              <a:t>” vs “</a:t>
            </a:r>
            <a:r>
              <a:rPr lang="en-US" sz="2400" b="1" dirty="0"/>
              <a:t>Goal”</a:t>
            </a:r>
          </a:p>
          <a:p>
            <a:r>
              <a:rPr lang="en-US" sz="2400" b="1" dirty="0"/>
              <a:t>“Accomplishment”</a:t>
            </a:r>
            <a:r>
              <a:rPr lang="en-US" sz="2400" dirty="0"/>
              <a:t> vs </a:t>
            </a:r>
            <a:r>
              <a:rPr lang="en-US" sz="2400" strike="sngStrike" dirty="0"/>
              <a:t>“Reward and Punishment”</a:t>
            </a:r>
          </a:p>
          <a:p>
            <a:pPr marL="285750" indent="-285750">
              <a:buFont typeface="Arial" panose="020B0604020202020204" pitchFamily="34" charset="0"/>
              <a:buChar char="•"/>
            </a:pPr>
            <a:endParaRPr lang="en-US" dirty="0"/>
          </a:p>
          <a:p>
            <a:r>
              <a:rPr lang="en-US" dirty="0"/>
              <a:t>“normal experimentation/gathering of data” </a:t>
            </a:r>
            <a:r>
              <a:rPr lang="en-US" dirty="0">
                <a:sym typeface="Wingdings" panose="05000000000000000000" pitchFamily="2" charset="2"/>
              </a:rPr>
              <a:t></a:t>
            </a:r>
            <a:r>
              <a:rPr lang="en-US" dirty="0"/>
              <a:t> goal. </a:t>
            </a:r>
          </a:p>
          <a:p>
            <a:endParaRPr lang="en-US" dirty="0"/>
          </a:p>
        </p:txBody>
      </p:sp>
      <p:sp>
        <p:nvSpPr>
          <p:cNvPr id="7" name="Right Arrow 6"/>
          <p:cNvSpPr/>
          <p:nvPr/>
        </p:nvSpPr>
        <p:spPr>
          <a:xfrm>
            <a:off x="6122484" y="3769735"/>
            <a:ext cx="2301964" cy="320869"/>
          </a:xfrm>
          <a:prstGeom prst="rightArrow">
            <a:avLst>
              <a:gd name="adj1" fmla="val 16225"/>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804089" y="5001898"/>
            <a:ext cx="3567515" cy="923330"/>
          </a:xfrm>
          <a:prstGeom prst="rect">
            <a:avLst/>
          </a:prstGeom>
          <a:noFill/>
        </p:spPr>
        <p:txBody>
          <a:bodyPr wrap="none" rtlCol="0">
            <a:spAutoFit/>
          </a:bodyPr>
          <a:lstStyle/>
          <a:p>
            <a:r>
              <a:rPr lang="en-US" dirty="0"/>
              <a:t>Place of work:</a:t>
            </a:r>
          </a:p>
          <a:p>
            <a:pPr marL="742950" lvl="1" indent="-285750">
              <a:buFont typeface="Arial" panose="020B0604020202020204" pitchFamily="34" charset="0"/>
              <a:buChar char="•"/>
            </a:pPr>
            <a:r>
              <a:rPr lang="en-US" dirty="0"/>
              <a:t>Here is what we have to use</a:t>
            </a:r>
          </a:p>
          <a:p>
            <a:pPr marL="742950" lvl="1" indent="-285750">
              <a:buFont typeface="Arial" panose="020B0604020202020204" pitchFamily="34" charset="0"/>
              <a:buChar char="•"/>
            </a:pPr>
            <a:r>
              <a:rPr lang="en-US" dirty="0"/>
              <a:t>Here is the goal</a:t>
            </a:r>
          </a:p>
        </p:txBody>
      </p:sp>
      <p:sp>
        <p:nvSpPr>
          <p:cNvPr id="10" name="5-Point Star 9"/>
          <p:cNvSpPr/>
          <p:nvPr/>
        </p:nvSpPr>
        <p:spPr>
          <a:xfrm>
            <a:off x="8069340" y="2302872"/>
            <a:ext cx="2524539" cy="2534478"/>
          </a:xfrm>
          <a:prstGeom prst="star5">
            <a:avLst/>
          </a:prstGeom>
          <a:ln w="571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GOAL</a:t>
            </a:r>
          </a:p>
        </p:txBody>
      </p:sp>
      <p:grpSp>
        <p:nvGrpSpPr>
          <p:cNvPr id="13" name="Group 12"/>
          <p:cNvGrpSpPr/>
          <p:nvPr/>
        </p:nvGrpSpPr>
        <p:grpSpPr>
          <a:xfrm>
            <a:off x="1188773" y="2170937"/>
            <a:ext cx="4468755" cy="3518463"/>
            <a:chOff x="6910360" y="-311097"/>
            <a:chExt cx="4468755" cy="2627123"/>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0360" y="137683"/>
              <a:ext cx="4468755" cy="176102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nvGrpSpPr>
            <p:cNvPr id="15" name="Group 14"/>
            <p:cNvGrpSpPr/>
            <p:nvPr/>
          </p:nvGrpSpPr>
          <p:grpSpPr>
            <a:xfrm>
              <a:off x="7263975" y="-311097"/>
              <a:ext cx="3945716" cy="2627123"/>
              <a:chOff x="1198880" y="4111993"/>
              <a:chExt cx="3220720" cy="2017291"/>
            </a:xfrm>
            <a:effectLst>
              <a:glow rad="139700">
                <a:schemeClr val="bg1">
                  <a:alpha val="40000"/>
                </a:schemeClr>
              </a:glow>
            </a:effectLst>
            <a:scene3d>
              <a:camera prst="perspectiveRelaxed"/>
              <a:lightRig rig="threePt" dir="t"/>
            </a:scene3d>
          </p:grpSpPr>
          <p:cxnSp>
            <p:nvCxnSpPr>
              <p:cNvPr id="16" name="Straight Arrow Connector 15"/>
              <p:cNvCxnSpPr/>
              <p:nvPr/>
            </p:nvCxnSpPr>
            <p:spPr>
              <a:xfrm>
                <a:off x="1198880" y="5120640"/>
                <a:ext cx="3220720" cy="10160"/>
              </a:xfrm>
              <a:prstGeom prst="straightConnector1">
                <a:avLst/>
              </a:prstGeom>
              <a:ln w="57150">
                <a:solidFill>
                  <a:schemeClr val="accent6">
                    <a:lumMod val="75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515666" y="4355686"/>
                <a:ext cx="2689913" cy="1529907"/>
              </a:xfrm>
              <a:prstGeom prst="straightConnector1">
                <a:avLst/>
              </a:prstGeom>
              <a:ln w="57150">
                <a:solidFill>
                  <a:schemeClr val="accent1"/>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061380" y="4531360"/>
                <a:ext cx="1799420" cy="1270000"/>
              </a:xfrm>
              <a:prstGeom prst="straightConnector1">
                <a:avLst/>
              </a:prstGeom>
              <a:ln w="57150">
                <a:solidFill>
                  <a:schemeClr val="accent4">
                    <a:lumMod val="60000"/>
                    <a:lumOff val="40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265536" y="4111993"/>
                <a:ext cx="960262" cy="2017291"/>
              </a:xfrm>
              <a:prstGeom prst="straightConnector1">
                <a:avLst/>
              </a:prstGeom>
              <a:ln w="57150">
                <a:solidFill>
                  <a:srgbClr val="FF000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406159" y="4111993"/>
                <a:ext cx="367379" cy="1773601"/>
              </a:xfrm>
              <a:prstGeom prst="straightConnector1">
                <a:avLst/>
              </a:prstGeom>
              <a:ln w="57150">
                <a:solidFill>
                  <a:srgbClr val="7030A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grpSp>
      </p:grpSp>
      <p:sp>
        <p:nvSpPr>
          <p:cNvPr id="21" name="Rectangle 20"/>
          <p:cNvSpPr/>
          <p:nvPr/>
        </p:nvSpPr>
        <p:spPr>
          <a:xfrm>
            <a:off x="165400" y="230783"/>
            <a:ext cx="1859805"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CC2 Learning 09</a:t>
            </a:r>
          </a:p>
        </p:txBody>
      </p:sp>
      <p:sp>
        <p:nvSpPr>
          <p:cNvPr id="23" name="TextBox 22"/>
          <p:cNvSpPr txBox="1"/>
          <p:nvPr/>
        </p:nvSpPr>
        <p:spPr>
          <a:xfrm>
            <a:off x="7058526" y="630893"/>
            <a:ext cx="4858712" cy="923330"/>
          </a:xfrm>
          <a:prstGeom prst="rect">
            <a:avLst/>
          </a:prstGeom>
          <a:noFill/>
        </p:spPr>
        <p:txBody>
          <a:bodyPr wrap="square" rtlCol="0">
            <a:spAutoFit/>
          </a:bodyPr>
          <a:lstStyle/>
          <a:p>
            <a:r>
              <a:rPr lang="en-US" dirty="0"/>
              <a:t>Place of School:</a:t>
            </a:r>
          </a:p>
          <a:p>
            <a:pPr marL="742950" lvl="1" indent="-285750">
              <a:buFont typeface="Arial" panose="020B0604020202020204" pitchFamily="34" charset="0"/>
              <a:buChar char="•"/>
            </a:pPr>
            <a:r>
              <a:rPr lang="en-US" dirty="0"/>
              <a:t>More “what I want/end result”</a:t>
            </a:r>
          </a:p>
          <a:p>
            <a:pPr marL="742950" lvl="1" indent="-285750">
              <a:buFont typeface="Arial" panose="020B0604020202020204" pitchFamily="34" charset="0"/>
              <a:buChar char="•"/>
            </a:pPr>
            <a:r>
              <a:rPr lang="en-US" dirty="0"/>
              <a:t>“here are the things to experiment with”</a:t>
            </a:r>
          </a:p>
        </p:txBody>
      </p:sp>
    </p:spTree>
    <p:extLst>
      <p:ext uri="{BB962C8B-B14F-4D97-AF65-F5344CB8AC3E}">
        <p14:creationId xmlns:p14="http://schemas.microsoft.com/office/powerpoint/2010/main" val="14082788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CCF4EFD8-E10B-500D-2848-D0254762F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359193"/>
            <a:ext cx="3638550" cy="24930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nopoly Rules Pdf - Fill Online, Printable, Fillable, Blank | pdfFiller">
            <a:extLst>
              <a:ext uri="{FF2B5EF4-FFF2-40B4-BE49-F238E27FC236}">
                <a16:creationId xmlns:a16="http://schemas.microsoft.com/office/drawing/2014/main" id="{D14E6DA1-34FA-AC68-992D-4ADBD34D8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14" y="2561686"/>
            <a:ext cx="3313811" cy="42923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uper Mario (form) - Super Mario Wiki, the Mario encyclopedia">
            <a:extLst>
              <a:ext uri="{FF2B5EF4-FFF2-40B4-BE49-F238E27FC236}">
                <a16:creationId xmlns:a16="http://schemas.microsoft.com/office/drawing/2014/main" id="{BBEF0143-DAE6-1E36-4760-517DBF3FA2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8483" y="1205720"/>
            <a:ext cx="4321798" cy="54022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9A0CBEC-B716-2301-5AE4-C622E01A5C0F}"/>
              </a:ext>
            </a:extLst>
          </p:cNvPr>
          <p:cNvSpPr txBox="1"/>
          <p:nvPr/>
        </p:nvSpPr>
        <p:spPr>
          <a:xfrm>
            <a:off x="5993520" y="136046"/>
            <a:ext cx="56292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Learn through experimentation</a:t>
            </a:r>
          </a:p>
          <a:p>
            <a:endParaRPr lang="en-US" dirty="0">
              <a:ea typeface="Calibri"/>
              <a:cs typeface="Calibri"/>
            </a:endParaRPr>
          </a:p>
          <a:p>
            <a:r>
              <a:rPr lang="en-US" dirty="0">
                <a:ea typeface="Calibri"/>
                <a:cs typeface="Calibri"/>
              </a:rPr>
              <a:t>The only limits are those which the environment imposes</a:t>
            </a:r>
          </a:p>
        </p:txBody>
      </p:sp>
      <p:cxnSp>
        <p:nvCxnSpPr>
          <p:cNvPr id="3" name="Straight Arrow Connector 2">
            <a:extLst>
              <a:ext uri="{FF2B5EF4-FFF2-40B4-BE49-F238E27FC236}">
                <a16:creationId xmlns:a16="http://schemas.microsoft.com/office/drawing/2014/main" id="{38C2D90C-A63C-DD9D-399D-B3F7EE77CBA9}"/>
              </a:ext>
            </a:extLst>
          </p:cNvPr>
          <p:cNvCxnSpPr/>
          <p:nvPr/>
        </p:nvCxnSpPr>
        <p:spPr>
          <a:xfrm flipH="1">
            <a:off x="5181600" y="361950"/>
            <a:ext cx="38100" cy="5876925"/>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7082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p:cNvSpPr/>
          <p:nvPr/>
        </p:nvSpPr>
        <p:spPr>
          <a:xfrm>
            <a:off x="5922237" y="4979410"/>
            <a:ext cx="2301964" cy="320869"/>
          </a:xfrm>
          <a:prstGeom prst="rightArrow">
            <a:avLst>
              <a:gd name="adj1" fmla="val 16225"/>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8058" y="634526"/>
            <a:ext cx="11731727" cy="3016210"/>
          </a:xfrm>
          <a:prstGeom prst="rect">
            <a:avLst/>
          </a:prstGeom>
          <a:noFill/>
        </p:spPr>
        <p:txBody>
          <a:bodyPr wrap="square" lIns="91440" tIns="45720" rIns="91440" bIns="45720" rtlCol="0" anchor="t">
            <a:spAutoFit/>
          </a:bodyPr>
          <a:lstStyle/>
          <a:p>
            <a:r>
              <a:rPr lang="en-US" dirty="0"/>
              <a:t>How I learn the best:</a:t>
            </a:r>
          </a:p>
          <a:p>
            <a:pPr marL="285750" indent="-285750">
              <a:buFont typeface="Arial"/>
              <a:buChar char="•"/>
            </a:pPr>
            <a:r>
              <a:rPr lang="en-US" dirty="0"/>
              <a:t>I need to see the goal (or the opportunity to experiment to find it).</a:t>
            </a:r>
            <a:endParaRPr lang="en-US" dirty="0">
              <a:ea typeface="Calibri" panose="020F0502020204030204"/>
              <a:cs typeface="Calibri" panose="020F0502020204030204"/>
            </a:endParaRPr>
          </a:p>
          <a:p>
            <a:pPr marL="285750" indent="-285750">
              <a:buFont typeface="Arial"/>
              <a:buChar char="•"/>
            </a:pPr>
            <a:r>
              <a:rPr lang="en-US" dirty="0"/>
              <a:t>I need to see the tools I have.</a:t>
            </a:r>
            <a:endParaRPr lang="en-US" dirty="0">
              <a:ea typeface="Calibri" panose="020F0502020204030204"/>
              <a:cs typeface="Calibri" panose="020F0502020204030204"/>
            </a:endParaRPr>
          </a:p>
          <a:p>
            <a:pPr marL="800100" lvl="1" indent="-342900">
              <a:buFont typeface="+mj-lt"/>
              <a:buAutoNum type="arabicPeriod"/>
            </a:pPr>
            <a:r>
              <a:rPr lang="en-US" b="1" u="sng" dirty="0"/>
              <a:t>show me</a:t>
            </a:r>
            <a:r>
              <a:rPr lang="en-US" dirty="0"/>
              <a:t> the equation/buttons/forms first before teaching it to me. </a:t>
            </a:r>
          </a:p>
          <a:p>
            <a:pPr marL="800100" lvl="1" indent="-342900">
              <a:buFont typeface="+mj-lt"/>
              <a:buAutoNum type="arabicPeriod"/>
            </a:pPr>
            <a:r>
              <a:rPr lang="en-US" dirty="0"/>
              <a:t>Then </a:t>
            </a:r>
            <a:r>
              <a:rPr lang="en-US" b="1" u="sng" dirty="0"/>
              <a:t>teach me</a:t>
            </a:r>
            <a:r>
              <a:rPr lang="en-US" dirty="0"/>
              <a:t> how the symbols work.</a:t>
            </a:r>
          </a:p>
          <a:p>
            <a:pPr marL="800100" lvl="1" indent="-342900">
              <a:buFont typeface="+mj-lt"/>
              <a:buAutoNum type="arabicPeriod"/>
            </a:pPr>
            <a:r>
              <a:rPr lang="en-US" b="1" u="sng" dirty="0"/>
              <a:t>Let me</a:t>
            </a:r>
            <a:r>
              <a:rPr lang="en-US" dirty="0"/>
              <a:t> break it.</a:t>
            </a:r>
          </a:p>
          <a:p>
            <a:pPr marL="800100" lvl="1" indent="-342900">
              <a:buFont typeface="+mj-lt"/>
              <a:buAutoNum type="arabicPeriod"/>
            </a:pPr>
            <a:r>
              <a:rPr lang="en-US" dirty="0"/>
              <a:t>I need the room to be able to experiment and learn – to strive towards “accomplishment” </a:t>
            </a:r>
          </a:p>
          <a:p>
            <a:pPr marL="1028700" lvl="2"/>
            <a:r>
              <a:rPr lang="en-US" dirty="0"/>
              <a:t>– </a:t>
            </a:r>
            <a:r>
              <a:rPr lang="en-US" sz="2000" b="1" u="sng" dirty="0"/>
              <a:t>Mistakes </a:t>
            </a:r>
            <a:r>
              <a:rPr lang="en-US" sz="2800" b="1" u="sng" dirty="0"/>
              <a:t>ARE</a:t>
            </a:r>
            <a:r>
              <a:rPr lang="en-US" sz="2000" b="1" u="sng" dirty="0"/>
              <a:t> the learning process</a:t>
            </a:r>
            <a:r>
              <a:rPr lang="en-US" sz="2000" u="sng" dirty="0"/>
              <a:t>.</a:t>
            </a:r>
            <a:endParaRPr lang="en-US" sz="2000" u="sng" dirty="0">
              <a:ea typeface="Calibri"/>
              <a:cs typeface="Calibri"/>
            </a:endParaRPr>
          </a:p>
          <a:p>
            <a:pPr marL="1028700" lvl="2"/>
            <a:endParaRPr lang="en-US" dirty="0"/>
          </a:p>
          <a:p>
            <a:pPr marL="1028700" lvl="2"/>
            <a:r>
              <a:rPr lang="en-US" dirty="0"/>
              <a:t>Grades to me were arbitrary at best.</a:t>
            </a:r>
            <a:endParaRPr lang="en-US" dirty="0">
              <a:ea typeface="Calibri" panose="020F0502020204030204"/>
              <a:cs typeface="Calibri" panose="020F0502020204030204"/>
            </a:endParaRPr>
          </a:p>
        </p:txBody>
      </p:sp>
      <p:sp>
        <p:nvSpPr>
          <p:cNvPr id="10" name="5-Point Star 9"/>
          <p:cNvSpPr/>
          <p:nvPr/>
        </p:nvSpPr>
        <p:spPr>
          <a:xfrm>
            <a:off x="7869093" y="3512547"/>
            <a:ext cx="2524539" cy="2534478"/>
          </a:xfrm>
          <a:prstGeom prst="star5">
            <a:avLst/>
          </a:prstGeom>
          <a:ln w="571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GOAL</a:t>
            </a:r>
          </a:p>
        </p:txBody>
      </p:sp>
      <p:grpSp>
        <p:nvGrpSpPr>
          <p:cNvPr id="13" name="Group 12"/>
          <p:cNvGrpSpPr/>
          <p:nvPr/>
        </p:nvGrpSpPr>
        <p:grpSpPr>
          <a:xfrm>
            <a:off x="988526" y="3380612"/>
            <a:ext cx="4468755" cy="3518463"/>
            <a:chOff x="6910360" y="-311097"/>
            <a:chExt cx="4468755" cy="2627123"/>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0360" y="137683"/>
              <a:ext cx="4468755" cy="176102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nvGrpSpPr>
            <p:cNvPr id="15" name="Group 14"/>
            <p:cNvGrpSpPr/>
            <p:nvPr/>
          </p:nvGrpSpPr>
          <p:grpSpPr>
            <a:xfrm>
              <a:off x="7263975" y="-311097"/>
              <a:ext cx="3945716" cy="2627123"/>
              <a:chOff x="1198880" y="4111993"/>
              <a:chExt cx="3220720" cy="2017291"/>
            </a:xfrm>
            <a:effectLst>
              <a:glow rad="139700">
                <a:schemeClr val="bg1">
                  <a:alpha val="40000"/>
                </a:schemeClr>
              </a:glow>
            </a:effectLst>
            <a:scene3d>
              <a:camera prst="perspectiveRelaxed"/>
              <a:lightRig rig="threePt" dir="t"/>
            </a:scene3d>
          </p:grpSpPr>
          <p:cxnSp>
            <p:nvCxnSpPr>
              <p:cNvPr id="16" name="Straight Arrow Connector 15"/>
              <p:cNvCxnSpPr/>
              <p:nvPr/>
            </p:nvCxnSpPr>
            <p:spPr>
              <a:xfrm>
                <a:off x="1198880" y="5120640"/>
                <a:ext cx="3220720" cy="10160"/>
              </a:xfrm>
              <a:prstGeom prst="straightConnector1">
                <a:avLst/>
              </a:prstGeom>
              <a:ln w="57150">
                <a:solidFill>
                  <a:schemeClr val="accent6">
                    <a:lumMod val="75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515666" y="4355686"/>
                <a:ext cx="2689913" cy="1529907"/>
              </a:xfrm>
              <a:prstGeom prst="straightConnector1">
                <a:avLst/>
              </a:prstGeom>
              <a:ln w="57150">
                <a:solidFill>
                  <a:schemeClr val="accent1"/>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061380" y="4531360"/>
                <a:ext cx="1799420" cy="1270000"/>
              </a:xfrm>
              <a:prstGeom prst="straightConnector1">
                <a:avLst/>
              </a:prstGeom>
              <a:ln w="57150">
                <a:solidFill>
                  <a:schemeClr val="accent4">
                    <a:lumMod val="60000"/>
                    <a:lumOff val="40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265536" y="4111993"/>
                <a:ext cx="960262" cy="2017291"/>
              </a:xfrm>
              <a:prstGeom prst="straightConnector1">
                <a:avLst/>
              </a:prstGeom>
              <a:ln w="57150">
                <a:solidFill>
                  <a:srgbClr val="FF000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406159" y="4111993"/>
                <a:ext cx="367379" cy="1773601"/>
              </a:xfrm>
              <a:prstGeom prst="straightConnector1">
                <a:avLst/>
              </a:prstGeom>
              <a:ln w="57150">
                <a:solidFill>
                  <a:srgbClr val="7030A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grpSp>
      </p:grpSp>
      <p:sp>
        <p:nvSpPr>
          <p:cNvPr id="21" name="Rectangle 20"/>
          <p:cNvSpPr/>
          <p:nvPr/>
        </p:nvSpPr>
        <p:spPr>
          <a:xfrm>
            <a:off x="165400" y="230783"/>
            <a:ext cx="1859805"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CC2 Learning 09</a:t>
            </a:r>
          </a:p>
        </p:txBody>
      </p:sp>
    </p:spTree>
    <p:extLst>
      <p:ext uri="{BB962C8B-B14F-4D97-AF65-F5344CB8AC3E}">
        <p14:creationId xmlns:p14="http://schemas.microsoft.com/office/powerpoint/2010/main" val="6596617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5637359" y="1464422"/>
            <a:ext cx="2301964" cy="320869"/>
          </a:xfrm>
          <a:prstGeom prst="rightArrow">
            <a:avLst>
              <a:gd name="adj1" fmla="val 16225"/>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404279" y="1163190"/>
            <a:ext cx="1455848"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Job?</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3" name="TextBox 12"/>
          <p:cNvSpPr txBox="1"/>
          <p:nvPr/>
        </p:nvSpPr>
        <p:spPr>
          <a:xfrm>
            <a:off x="333737" y="3169677"/>
            <a:ext cx="9526390" cy="3693319"/>
          </a:xfrm>
          <a:prstGeom prst="rect">
            <a:avLst/>
          </a:prstGeom>
          <a:noFill/>
        </p:spPr>
        <p:txBody>
          <a:bodyPr wrap="none" rtlCol="0">
            <a:spAutoFit/>
          </a:bodyPr>
          <a:lstStyle/>
          <a:p>
            <a:pPr marL="285750" indent="-285750">
              <a:buFont typeface="Arial" panose="020B0604020202020204" pitchFamily="34" charset="0"/>
              <a:buChar char="•"/>
            </a:pPr>
            <a:r>
              <a:rPr lang="en-US" dirty="0" smtClean="0"/>
              <a:t>I have built personal games on different platforms</a:t>
            </a:r>
          </a:p>
          <a:p>
            <a:pPr marL="285750" indent="-285750">
              <a:buFont typeface="Arial" panose="020B0604020202020204" pitchFamily="34" charset="0"/>
              <a:buChar char="•"/>
            </a:pPr>
            <a:r>
              <a:rPr lang="en-US" dirty="0" smtClean="0"/>
              <a:t>I build macros for Excel</a:t>
            </a:r>
          </a:p>
          <a:p>
            <a:pPr marL="285750" indent="-285750">
              <a:buFont typeface="Arial" panose="020B0604020202020204" pitchFamily="34" charset="0"/>
              <a:buChar char="•"/>
            </a:pPr>
            <a:r>
              <a:rPr lang="en-US" dirty="0" smtClean="0"/>
              <a:t>I have an Information Systems BA…</a:t>
            </a:r>
          </a:p>
          <a:p>
            <a:pPr marL="285750" indent="-285750">
              <a:buFont typeface="Arial" panose="020B0604020202020204" pitchFamily="34" charset="0"/>
              <a:buChar char="•"/>
            </a:pPr>
            <a:r>
              <a:rPr lang="en-US" dirty="0" smtClean="0"/>
              <a:t>I hate working in groups because no one understands me</a:t>
            </a:r>
          </a:p>
          <a:p>
            <a:pPr marL="285750" indent="-285750">
              <a:buFont typeface="Arial" panose="020B0604020202020204" pitchFamily="34" charset="0"/>
              <a:buChar char="•"/>
            </a:pPr>
            <a:r>
              <a:rPr lang="en-US" dirty="0" smtClean="0"/>
              <a:t>I don’t handle stress well</a:t>
            </a:r>
          </a:p>
          <a:p>
            <a:pPr marL="285750" indent="-285750">
              <a:buFont typeface="Arial" panose="020B0604020202020204" pitchFamily="34" charset="0"/>
              <a:buChar char="•"/>
            </a:pPr>
            <a:r>
              <a:rPr lang="en-US" dirty="0" smtClean="0"/>
              <a:t>I played bass in a metal band</a:t>
            </a:r>
          </a:p>
          <a:p>
            <a:pPr marL="285750" indent="-285750">
              <a:buFont typeface="Arial" panose="020B0604020202020204" pitchFamily="34" charset="0"/>
              <a:buChar char="•"/>
            </a:pPr>
            <a:r>
              <a:rPr lang="en-US" dirty="0" smtClean="0"/>
              <a:t>I can’t wear ties</a:t>
            </a:r>
          </a:p>
          <a:p>
            <a:pPr marL="285750" indent="-285750">
              <a:buFont typeface="Arial" panose="020B0604020202020204" pitchFamily="34" charset="0"/>
              <a:buChar char="•"/>
            </a:pPr>
            <a:r>
              <a:rPr lang="en-US" dirty="0" smtClean="0"/>
              <a:t>I’ve read tons of books on religion</a:t>
            </a:r>
          </a:p>
          <a:p>
            <a:pPr marL="285750" indent="-285750">
              <a:buFont typeface="Arial" panose="020B0604020202020204" pitchFamily="34" charset="0"/>
              <a:buChar char="•"/>
            </a:pPr>
            <a:r>
              <a:rPr lang="en-US" dirty="0" smtClean="0"/>
              <a:t>I once wrote a book about a vampire based on the Asian concept of vampires</a:t>
            </a:r>
          </a:p>
          <a:p>
            <a:pPr marL="285750" indent="-285750">
              <a:buFont typeface="Arial" panose="020B0604020202020204" pitchFamily="34" charset="0"/>
              <a:buChar char="•"/>
            </a:pPr>
            <a:r>
              <a:rPr lang="en-US" dirty="0" smtClean="0"/>
              <a:t>I’ve seen most of the early Manga series, which we used to call Japanimation</a:t>
            </a:r>
          </a:p>
          <a:p>
            <a:pPr marL="285750" indent="-285750">
              <a:buFont typeface="Arial" panose="020B0604020202020204" pitchFamily="34" charset="0"/>
              <a:buChar char="•"/>
            </a:pPr>
            <a:r>
              <a:rPr lang="en-US" dirty="0" smtClean="0"/>
              <a:t>When I was young, we didn’t have computer manuals. We learned programs by experimentation</a:t>
            </a:r>
          </a:p>
          <a:p>
            <a:pPr marL="285750" indent="-285750">
              <a:buFont typeface="Arial" panose="020B0604020202020204" pitchFamily="34" charset="0"/>
              <a:buChar char="•"/>
            </a:pPr>
            <a:r>
              <a:rPr lang="en-US" dirty="0" smtClean="0"/>
              <a:t>I can be slow learning new things, but I know how to learn new things, and push the boundaries</a:t>
            </a:r>
          </a:p>
          <a:p>
            <a:pPr marL="285750" indent="-285750">
              <a:buFont typeface="Arial" panose="020B0604020202020204" pitchFamily="34" charset="0"/>
              <a:buChar char="•"/>
            </a:pPr>
            <a:r>
              <a:rPr lang="en-US" dirty="0" smtClean="0"/>
              <a:t>…</a:t>
            </a:r>
            <a:endParaRPr lang="en-US" dirty="0"/>
          </a:p>
        </p:txBody>
      </p:sp>
      <p:sp>
        <p:nvSpPr>
          <p:cNvPr id="2" name="TextBox 1"/>
          <p:cNvSpPr txBox="1"/>
          <p:nvPr/>
        </p:nvSpPr>
        <p:spPr>
          <a:xfrm>
            <a:off x="7707592" y="2129793"/>
            <a:ext cx="4012737" cy="1200329"/>
          </a:xfrm>
          <a:prstGeom prst="rect">
            <a:avLst/>
          </a:prstGeom>
          <a:noFill/>
        </p:spPr>
        <p:txBody>
          <a:bodyPr wrap="square" rtlCol="0">
            <a:spAutoFit/>
          </a:bodyPr>
          <a:lstStyle/>
          <a:p>
            <a:r>
              <a:rPr lang="en-US" dirty="0"/>
              <a:t>I am still overwhelmed by groups</a:t>
            </a:r>
          </a:p>
          <a:p>
            <a:r>
              <a:rPr lang="en-US" dirty="0" smtClean="0"/>
              <a:t>I </a:t>
            </a:r>
            <a:r>
              <a:rPr lang="en-US" dirty="0"/>
              <a:t>am still overwhelmed </a:t>
            </a:r>
            <a:r>
              <a:rPr lang="en-US" dirty="0" smtClean="0"/>
              <a:t>with new things</a:t>
            </a:r>
          </a:p>
          <a:p>
            <a:r>
              <a:rPr lang="en-US" dirty="0" smtClean="0"/>
              <a:t>I don’t understand what is relevant</a:t>
            </a:r>
            <a:endParaRPr lang="en-US" dirty="0"/>
          </a:p>
          <a:p>
            <a:endParaRPr lang="en-US" dirty="0"/>
          </a:p>
        </p:txBody>
      </p:sp>
      <p:pic>
        <p:nvPicPr>
          <p:cNvPr id="14" name="Picture 13"/>
          <p:cNvPicPr>
            <a:picLocks noChangeAspect="1"/>
          </p:cNvPicPr>
          <p:nvPr/>
        </p:nvPicPr>
        <p:blipFill rotWithShape="1">
          <a:blip r:embed="rId2"/>
          <a:srcRect l="10402" t="19051" b="21430"/>
          <a:stretch/>
        </p:blipFill>
        <p:spPr>
          <a:xfrm>
            <a:off x="1060144" y="207101"/>
            <a:ext cx="4468297" cy="2962576"/>
          </a:xfrm>
          <a:prstGeom prst="rect">
            <a:avLst/>
          </a:prstGeom>
        </p:spPr>
      </p:pic>
    </p:spTree>
    <p:extLst>
      <p:ext uri="{BB962C8B-B14F-4D97-AF65-F5344CB8AC3E}">
        <p14:creationId xmlns:p14="http://schemas.microsoft.com/office/powerpoint/2010/main" val="11453045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0778" y="113107"/>
            <a:ext cx="1975990"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NN</a:t>
            </a:r>
            <a:r>
              <a:rPr lang="en-US" sz="2000" dirty="0">
                <a:ln w="0"/>
                <a:effectLst>
                  <a:outerShdw blurRad="38100" dist="19050" dir="2700000" algn="tl" rotWithShape="0">
                    <a:schemeClr val="dk1">
                      <a:alpha val="40000"/>
                    </a:schemeClr>
                  </a:outerShdw>
                </a:effectLst>
              </a:rPr>
              <a:t> Last Notes 03</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4" name="TextBox 3"/>
          <p:cNvSpPr txBox="1"/>
          <p:nvPr/>
        </p:nvSpPr>
        <p:spPr>
          <a:xfrm>
            <a:off x="738773" y="4404707"/>
            <a:ext cx="10495280" cy="1815882"/>
          </a:xfrm>
          <a:prstGeom prst="rect">
            <a:avLst/>
          </a:prstGeom>
          <a:noFill/>
        </p:spPr>
        <p:txBody>
          <a:bodyPr wrap="square" lIns="91440" tIns="45720" rIns="91440" bIns="45720" rtlCol="0" anchor="t">
            <a:spAutoFit/>
          </a:bodyPr>
          <a:lstStyle/>
          <a:p>
            <a:endParaRPr lang="en-US" sz="2800" dirty="0"/>
          </a:p>
          <a:p>
            <a:pPr marL="457200" indent="-457200">
              <a:buFont typeface="Arial"/>
              <a:buChar char="•"/>
            </a:pPr>
            <a:r>
              <a:rPr lang="en-US" sz="2800" dirty="0"/>
              <a:t>I want a goal, </a:t>
            </a:r>
            <a:endParaRPr lang="en-US" sz="2800" dirty="0">
              <a:ea typeface="Calibri" panose="020F0502020204030204"/>
              <a:cs typeface="Calibri" panose="020F0502020204030204"/>
            </a:endParaRPr>
          </a:p>
          <a:p>
            <a:pPr marL="457200" indent="-457200">
              <a:buFont typeface="Arial"/>
              <a:buChar char="•"/>
            </a:pPr>
            <a:r>
              <a:rPr lang="en-US" sz="2800" dirty="0"/>
              <a:t>I want to feel that I have obtained that goal</a:t>
            </a:r>
          </a:p>
          <a:p>
            <a:pPr lvl="1"/>
            <a:r>
              <a:rPr lang="en-US" sz="2800" dirty="0"/>
              <a:t>	or was an essential part in obtaining that goal.</a:t>
            </a:r>
            <a:endParaRPr lang="en-US" dirty="0">
              <a:ea typeface="Calibri" panose="020F0502020204030204"/>
              <a:cs typeface="Calibri" panose="020F0502020204030204"/>
            </a:endParaRPr>
          </a:p>
        </p:txBody>
      </p:sp>
      <p:sp>
        <p:nvSpPr>
          <p:cNvPr id="5" name="Right Arrow 4"/>
          <p:cNvSpPr/>
          <p:nvPr/>
        </p:nvSpPr>
        <p:spPr>
          <a:xfrm>
            <a:off x="6122484" y="2354592"/>
            <a:ext cx="2301964" cy="320869"/>
          </a:xfrm>
          <a:prstGeom prst="rightArrow">
            <a:avLst>
              <a:gd name="adj1" fmla="val 16225"/>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8069340" y="887729"/>
            <a:ext cx="2524539" cy="2534478"/>
          </a:xfrm>
          <a:prstGeom prst="star5">
            <a:avLst/>
          </a:prstGeom>
          <a:ln w="571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GOAL</a:t>
            </a:r>
          </a:p>
        </p:txBody>
      </p:sp>
      <p:grpSp>
        <p:nvGrpSpPr>
          <p:cNvPr id="7" name="Group 6"/>
          <p:cNvGrpSpPr/>
          <p:nvPr/>
        </p:nvGrpSpPr>
        <p:grpSpPr>
          <a:xfrm>
            <a:off x="1188773" y="755794"/>
            <a:ext cx="4468755" cy="3518463"/>
            <a:chOff x="6910360" y="-311097"/>
            <a:chExt cx="4468755" cy="2627123"/>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0360" y="137683"/>
              <a:ext cx="4468755" cy="176102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nvGrpSpPr>
            <p:cNvPr id="9" name="Group 8"/>
            <p:cNvGrpSpPr/>
            <p:nvPr/>
          </p:nvGrpSpPr>
          <p:grpSpPr>
            <a:xfrm>
              <a:off x="7263975" y="-311097"/>
              <a:ext cx="3945716" cy="2627123"/>
              <a:chOff x="1198880" y="4111993"/>
              <a:chExt cx="3220720" cy="2017291"/>
            </a:xfrm>
            <a:effectLst>
              <a:glow rad="139700">
                <a:schemeClr val="bg1">
                  <a:alpha val="40000"/>
                </a:schemeClr>
              </a:glow>
            </a:effectLst>
            <a:scene3d>
              <a:camera prst="perspectiveRelaxed"/>
              <a:lightRig rig="threePt" dir="t"/>
            </a:scene3d>
          </p:grpSpPr>
          <p:cxnSp>
            <p:nvCxnSpPr>
              <p:cNvPr id="10" name="Straight Arrow Connector 9"/>
              <p:cNvCxnSpPr/>
              <p:nvPr/>
            </p:nvCxnSpPr>
            <p:spPr>
              <a:xfrm>
                <a:off x="1198880" y="5120640"/>
                <a:ext cx="3220720" cy="10160"/>
              </a:xfrm>
              <a:prstGeom prst="straightConnector1">
                <a:avLst/>
              </a:prstGeom>
              <a:ln w="57150">
                <a:solidFill>
                  <a:schemeClr val="accent6">
                    <a:lumMod val="75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515666" y="4355686"/>
                <a:ext cx="2689913" cy="1529907"/>
              </a:xfrm>
              <a:prstGeom prst="straightConnector1">
                <a:avLst/>
              </a:prstGeom>
              <a:ln w="57150">
                <a:solidFill>
                  <a:schemeClr val="accent1"/>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061380" y="4531360"/>
                <a:ext cx="1799420" cy="1270000"/>
              </a:xfrm>
              <a:prstGeom prst="straightConnector1">
                <a:avLst/>
              </a:prstGeom>
              <a:ln w="57150">
                <a:solidFill>
                  <a:schemeClr val="accent4">
                    <a:lumMod val="60000"/>
                    <a:lumOff val="40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2265536" y="4111993"/>
                <a:ext cx="960262" cy="2017291"/>
              </a:xfrm>
              <a:prstGeom prst="straightConnector1">
                <a:avLst/>
              </a:prstGeom>
              <a:ln w="57150">
                <a:solidFill>
                  <a:srgbClr val="FF000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406159" y="4111993"/>
                <a:ext cx="367379" cy="1773601"/>
              </a:xfrm>
              <a:prstGeom prst="straightConnector1">
                <a:avLst/>
              </a:prstGeom>
              <a:ln w="57150">
                <a:solidFill>
                  <a:srgbClr val="7030A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93809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261815-1B45-30FE-2A3A-832FAB2836C7}"/>
              </a:ext>
            </a:extLst>
          </p:cNvPr>
          <p:cNvSpPr txBox="1"/>
          <p:nvPr/>
        </p:nvSpPr>
        <p:spPr>
          <a:xfrm>
            <a:off x="717884" y="163056"/>
            <a:ext cx="11218561" cy="6155531"/>
          </a:xfrm>
          <a:prstGeom prst="rect">
            <a:avLst/>
          </a:prstGeom>
          <a:noFill/>
        </p:spPr>
        <p:txBody>
          <a:bodyPr wrap="square" lIns="91440" tIns="45720" rIns="91440" bIns="45720" rtlCol="0" anchor="t">
            <a:spAutoFit/>
          </a:bodyPr>
          <a:lstStyle/>
          <a:p>
            <a:r>
              <a:rPr lang="en-US" sz="4400" b="1" dirty="0"/>
              <a:t>Hinderances to diagnosis:</a:t>
            </a:r>
          </a:p>
          <a:p>
            <a:endParaRPr lang="en-US" sz="4400" dirty="0"/>
          </a:p>
          <a:p>
            <a:pPr marL="1028700" lvl="1" indent="-571500">
              <a:buFont typeface="Arial" panose="020B0604020202020204" pitchFamily="34" charset="0"/>
              <a:buChar char="•"/>
            </a:pPr>
            <a:r>
              <a:rPr lang="en-US" sz="6600" dirty="0"/>
              <a:t>Unawareness - what it is</a:t>
            </a:r>
            <a:endParaRPr lang="en-US" sz="4400" dirty="0"/>
          </a:p>
          <a:p>
            <a:pPr marL="1028700" lvl="1" indent="-571500">
              <a:buFont typeface="Arial" panose="020B0604020202020204" pitchFamily="34" charset="0"/>
              <a:buChar char="•"/>
            </a:pPr>
            <a:r>
              <a:rPr lang="en-US" sz="4400" dirty="0"/>
              <a:t>Negative stigmas</a:t>
            </a:r>
          </a:p>
          <a:p>
            <a:pPr marL="1028700" lvl="1" indent="-571500">
              <a:buFont typeface="Arial" panose="020B0604020202020204" pitchFamily="34" charset="0"/>
              <a:buChar char="•"/>
            </a:pPr>
            <a:r>
              <a:rPr lang="en-US" sz="4400" dirty="0"/>
              <a:t>Masked by other conditions </a:t>
            </a:r>
          </a:p>
          <a:p>
            <a:pPr marL="1485900" lvl="2" indent="-571500">
              <a:buFont typeface="Wingdings" panose="020B0604020202020204" pitchFamily="34" charset="0"/>
              <a:buChar char="Ø"/>
            </a:pPr>
            <a:r>
              <a:rPr lang="en-US" sz="3200" dirty="0"/>
              <a:t>was better to be labeled as brain damaged</a:t>
            </a:r>
            <a:br>
              <a:rPr lang="en-US" sz="3200" dirty="0"/>
            </a:br>
            <a:r>
              <a:rPr lang="en-US" sz="3200" dirty="0"/>
              <a:t> than autistic</a:t>
            </a:r>
            <a:endParaRPr lang="en-US" sz="3200" dirty="0">
              <a:ea typeface="Calibri"/>
              <a:cs typeface="Calibri"/>
            </a:endParaRPr>
          </a:p>
          <a:p>
            <a:pPr marL="1028700" lvl="1" indent="-571500">
              <a:buFont typeface="Arial" panose="020B0604020202020204" pitchFamily="34" charset="0"/>
              <a:buChar char="•"/>
            </a:pPr>
            <a:r>
              <a:rPr lang="en-US" sz="4400" dirty="0"/>
              <a:t>School budget restraints</a:t>
            </a:r>
          </a:p>
          <a:p>
            <a:pPr marL="1028700" lvl="1" indent="-571500">
              <a:buFont typeface="Arial" panose="020B0604020202020204" pitchFamily="34" charset="0"/>
              <a:buChar char="•"/>
            </a:pPr>
            <a:r>
              <a:rPr lang="en-US" sz="4400" dirty="0"/>
              <a:t>Various Socio-economic hinderance</a:t>
            </a:r>
          </a:p>
        </p:txBody>
      </p:sp>
    </p:spTree>
    <p:extLst>
      <p:ext uri="{BB962C8B-B14F-4D97-AF65-F5344CB8AC3E}">
        <p14:creationId xmlns:p14="http://schemas.microsoft.com/office/powerpoint/2010/main" val="37961526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9353" y="1877570"/>
            <a:ext cx="9977376" cy="3139321"/>
          </a:xfrm>
          <a:prstGeom prst="rect">
            <a:avLst/>
          </a:prstGeom>
        </p:spPr>
        <p:txBody>
          <a:bodyPr wrap="square">
            <a:spAutoFit/>
          </a:bodyPr>
          <a:lstStyle/>
          <a:p>
            <a:r>
              <a:rPr lang="en-US" dirty="0" smtClean="0"/>
              <a:t>build </a:t>
            </a:r>
            <a:r>
              <a:rPr lang="en-US" dirty="0"/>
              <a:t>portfolios of their skills</a:t>
            </a:r>
            <a:r>
              <a:rPr lang="en-US" dirty="0" smtClean="0"/>
              <a:t>.</a:t>
            </a:r>
          </a:p>
          <a:p>
            <a:endParaRPr lang="en-US" dirty="0"/>
          </a:p>
          <a:p>
            <a:r>
              <a:rPr lang="en-US" dirty="0" smtClean="0"/>
              <a:t>get </a:t>
            </a:r>
            <a:r>
              <a:rPr lang="en-US" dirty="0"/>
              <a:t>them involved in things that show their </a:t>
            </a:r>
            <a:r>
              <a:rPr lang="en-US" dirty="0" smtClean="0"/>
              <a:t>skills.</a:t>
            </a:r>
          </a:p>
          <a:p>
            <a:endParaRPr lang="en-US" dirty="0"/>
          </a:p>
          <a:p>
            <a:r>
              <a:rPr lang="en-US" dirty="0" smtClean="0"/>
              <a:t>Help them understand how to convey relevant information (They don’t need to know your favorite episode of H.R. </a:t>
            </a:r>
            <a:r>
              <a:rPr lang="en-US" dirty="0" err="1" smtClean="0"/>
              <a:t>Pufnstuf</a:t>
            </a:r>
            <a:r>
              <a:rPr lang="en-US" dirty="0" smtClean="0"/>
              <a:t>)</a:t>
            </a:r>
          </a:p>
          <a:p>
            <a:endParaRPr lang="en-US" dirty="0"/>
          </a:p>
          <a:p>
            <a:r>
              <a:rPr lang="en-US" dirty="0" smtClean="0"/>
              <a:t>They don’t need just a degree. They need a paper trail of the things they are capable of.</a:t>
            </a:r>
          </a:p>
          <a:p>
            <a:r>
              <a:rPr lang="en-US" dirty="0" smtClean="0"/>
              <a:t>Example:</a:t>
            </a:r>
          </a:p>
          <a:p>
            <a:pPr marL="285750" indent="-285750">
              <a:buFont typeface="Arial" panose="020B0604020202020204" pitchFamily="34" charset="0"/>
              <a:buChar char="•"/>
            </a:pPr>
            <a:r>
              <a:rPr lang="en-US" dirty="0" smtClean="0"/>
              <a:t>Jonathan has written several books, had theater training, and experience writing movie scripts.</a:t>
            </a:r>
          </a:p>
          <a:p>
            <a:pPr marL="285750" indent="-285750">
              <a:buFont typeface="Arial" panose="020B0604020202020204" pitchFamily="34" charset="0"/>
              <a:buChar char="•"/>
            </a:pPr>
            <a:r>
              <a:rPr lang="en-US" dirty="0" smtClean="0"/>
              <a:t>Matthew has multiple Cyber Security certificates and has participated in “Capture the Flag”.</a:t>
            </a:r>
            <a:endParaRPr lang="en-US" dirty="0"/>
          </a:p>
        </p:txBody>
      </p:sp>
    </p:spTree>
    <p:extLst>
      <p:ext uri="{BB962C8B-B14F-4D97-AF65-F5344CB8AC3E}">
        <p14:creationId xmlns:p14="http://schemas.microsoft.com/office/powerpoint/2010/main" val="23117747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767AD-ED23-0EB1-7627-B6CCFAE6693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4376D27-3040-5077-DBF2-77B4B7C53C4D}"/>
              </a:ext>
            </a:extLst>
          </p:cNvPr>
          <p:cNvSpPr/>
          <p:nvPr/>
        </p:nvSpPr>
        <p:spPr>
          <a:xfrm>
            <a:off x="200778" y="113107"/>
            <a:ext cx="1975990"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NN</a:t>
            </a:r>
            <a:r>
              <a:rPr lang="en-US" sz="2000" dirty="0">
                <a:ln w="0"/>
                <a:effectLst>
                  <a:outerShdw blurRad="38100" dist="19050" dir="2700000" algn="tl" rotWithShape="0">
                    <a:schemeClr val="dk1">
                      <a:alpha val="40000"/>
                    </a:schemeClr>
                  </a:outerShdw>
                </a:effectLst>
              </a:rPr>
              <a:t> Last Notes 03</a:t>
            </a:r>
            <a:endParaRPr lang="en-US" sz="2000" b="0" cap="none" spc="0" dirty="0">
              <a:ln w="0"/>
              <a:solidFill>
                <a:schemeClr val="tx1"/>
              </a:solidFill>
              <a:effectLst>
                <a:outerShdw blurRad="38100" dist="19050" dir="2700000" algn="tl" rotWithShape="0">
                  <a:schemeClr val="dk1">
                    <a:alpha val="40000"/>
                  </a:schemeClr>
                </a:outerShdw>
              </a:effectLst>
            </a:endParaRPr>
          </a:p>
        </p:txBody>
      </p:sp>
      <p:grpSp>
        <p:nvGrpSpPr>
          <p:cNvPr id="7" name="Group 6">
            <a:extLst>
              <a:ext uri="{FF2B5EF4-FFF2-40B4-BE49-F238E27FC236}">
                <a16:creationId xmlns:a16="http://schemas.microsoft.com/office/drawing/2014/main" id="{E4AA02CE-AE23-F86E-3083-B3468520808E}"/>
              </a:ext>
            </a:extLst>
          </p:cNvPr>
          <p:cNvGrpSpPr/>
          <p:nvPr/>
        </p:nvGrpSpPr>
        <p:grpSpPr>
          <a:xfrm>
            <a:off x="1188773" y="755794"/>
            <a:ext cx="4468755" cy="3518463"/>
            <a:chOff x="6910360" y="-311097"/>
            <a:chExt cx="4468755" cy="2627123"/>
          </a:xfrm>
        </p:grpSpPr>
        <p:pic>
          <p:nvPicPr>
            <p:cNvPr id="8" name="Picture 7">
              <a:extLst>
                <a:ext uri="{FF2B5EF4-FFF2-40B4-BE49-F238E27FC236}">
                  <a16:creationId xmlns:a16="http://schemas.microsoft.com/office/drawing/2014/main" id="{5087DE05-BAC1-89D9-5D33-97ADADBD5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0360" y="137683"/>
              <a:ext cx="4468755" cy="176102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nvGrpSpPr>
            <p:cNvPr id="9" name="Group 8">
              <a:extLst>
                <a:ext uri="{FF2B5EF4-FFF2-40B4-BE49-F238E27FC236}">
                  <a16:creationId xmlns:a16="http://schemas.microsoft.com/office/drawing/2014/main" id="{82920E25-A72E-0D0D-3B0D-97D048B28DD2}"/>
                </a:ext>
              </a:extLst>
            </p:cNvPr>
            <p:cNvGrpSpPr/>
            <p:nvPr/>
          </p:nvGrpSpPr>
          <p:grpSpPr>
            <a:xfrm>
              <a:off x="7263975" y="-311097"/>
              <a:ext cx="3945716" cy="2627123"/>
              <a:chOff x="1198880" y="4111993"/>
              <a:chExt cx="3220720" cy="2017291"/>
            </a:xfrm>
            <a:effectLst>
              <a:glow rad="139700">
                <a:schemeClr val="bg1">
                  <a:alpha val="40000"/>
                </a:schemeClr>
              </a:glow>
            </a:effectLst>
            <a:scene3d>
              <a:camera prst="perspectiveRelaxed"/>
              <a:lightRig rig="threePt" dir="t"/>
            </a:scene3d>
          </p:grpSpPr>
          <p:cxnSp>
            <p:nvCxnSpPr>
              <p:cNvPr id="10" name="Straight Arrow Connector 9">
                <a:extLst>
                  <a:ext uri="{FF2B5EF4-FFF2-40B4-BE49-F238E27FC236}">
                    <a16:creationId xmlns:a16="http://schemas.microsoft.com/office/drawing/2014/main" id="{62F4DAC2-6004-B742-E686-E63D8EE39F18}"/>
                  </a:ext>
                </a:extLst>
              </p:cNvPr>
              <p:cNvCxnSpPr/>
              <p:nvPr/>
            </p:nvCxnSpPr>
            <p:spPr>
              <a:xfrm>
                <a:off x="1198880" y="5120640"/>
                <a:ext cx="3220720" cy="10160"/>
              </a:xfrm>
              <a:prstGeom prst="straightConnector1">
                <a:avLst/>
              </a:prstGeom>
              <a:ln w="57150">
                <a:solidFill>
                  <a:schemeClr val="accent6">
                    <a:lumMod val="75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4838C9F-F038-8172-B7FF-ABBC1A356A49}"/>
                  </a:ext>
                </a:extLst>
              </p:cNvPr>
              <p:cNvCxnSpPr/>
              <p:nvPr/>
            </p:nvCxnSpPr>
            <p:spPr>
              <a:xfrm>
                <a:off x="1515666" y="4355686"/>
                <a:ext cx="2689913" cy="1529907"/>
              </a:xfrm>
              <a:prstGeom prst="straightConnector1">
                <a:avLst/>
              </a:prstGeom>
              <a:ln w="57150">
                <a:solidFill>
                  <a:schemeClr val="accent1"/>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299484E-A67C-A61C-B577-EE19AF1029E9}"/>
                  </a:ext>
                </a:extLst>
              </p:cNvPr>
              <p:cNvCxnSpPr/>
              <p:nvPr/>
            </p:nvCxnSpPr>
            <p:spPr>
              <a:xfrm flipH="1">
                <a:off x="2061380" y="4531360"/>
                <a:ext cx="1799420" cy="1270000"/>
              </a:xfrm>
              <a:prstGeom prst="straightConnector1">
                <a:avLst/>
              </a:prstGeom>
              <a:ln w="57150">
                <a:solidFill>
                  <a:schemeClr val="accent4">
                    <a:lumMod val="60000"/>
                    <a:lumOff val="40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AFF0818-7715-C928-AC86-0E4CCBC6CC3B}"/>
                  </a:ext>
                </a:extLst>
              </p:cNvPr>
              <p:cNvCxnSpPr/>
              <p:nvPr/>
            </p:nvCxnSpPr>
            <p:spPr>
              <a:xfrm flipH="1" flipV="1">
                <a:off x="2265536" y="4111993"/>
                <a:ext cx="960262" cy="2017291"/>
              </a:xfrm>
              <a:prstGeom prst="straightConnector1">
                <a:avLst/>
              </a:prstGeom>
              <a:ln w="57150">
                <a:solidFill>
                  <a:srgbClr val="FF000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F220C35-79B1-F511-2729-FE038068FB54}"/>
                  </a:ext>
                </a:extLst>
              </p:cNvPr>
              <p:cNvCxnSpPr/>
              <p:nvPr/>
            </p:nvCxnSpPr>
            <p:spPr>
              <a:xfrm flipV="1">
                <a:off x="2406159" y="4111993"/>
                <a:ext cx="367379" cy="1773601"/>
              </a:xfrm>
              <a:prstGeom prst="straightConnector1">
                <a:avLst/>
              </a:prstGeom>
              <a:ln w="57150">
                <a:solidFill>
                  <a:srgbClr val="7030A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grpSp>
      </p:grpSp>
      <p:sp>
        <p:nvSpPr>
          <p:cNvPr id="2" name="TextBox 1">
            <a:extLst>
              <a:ext uri="{FF2B5EF4-FFF2-40B4-BE49-F238E27FC236}">
                <a16:creationId xmlns:a16="http://schemas.microsoft.com/office/drawing/2014/main" id="{036F042E-79D0-03A4-3D1C-E3A672415B96}"/>
              </a:ext>
            </a:extLst>
          </p:cNvPr>
          <p:cNvSpPr txBox="1"/>
          <p:nvPr/>
        </p:nvSpPr>
        <p:spPr>
          <a:xfrm rot="300747">
            <a:off x="1903222" y="898338"/>
            <a:ext cx="1494705" cy="369332"/>
          </a:xfrm>
          <a:prstGeom prst="rect">
            <a:avLst/>
          </a:prstGeom>
          <a:noFill/>
        </p:spPr>
        <p:txBody>
          <a:bodyPr wrap="none" rtlCol="0">
            <a:spAutoFit/>
          </a:bodyPr>
          <a:lstStyle/>
          <a:p>
            <a:r>
              <a:rPr lang="en-US" dirty="0"/>
              <a:t>Hermeneutics</a:t>
            </a:r>
          </a:p>
        </p:txBody>
      </p:sp>
      <p:sp>
        <p:nvSpPr>
          <p:cNvPr id="15" name="TextBox 14">
            <a:extLst>
              <a:ext uri="{FF2B5EF4-FFF2-40B4-BE49-F238E27FC236}">
                <a16:creationId xmlns:a16="http://schemas.microsoft.com/office/drawing/2014/main" id="{ED05EB52-3BA7-26A7-1674-46CC5883E5A7}"/>
              </a:ext>
            </a:extLst>
          </p:cNvPr>
          <p:cNvSpPr txBox="1"/>
          <p:nvPr/>
        </p:nvSpPr>
        <p:spPr>
          <a:xfrm rot="17397628">
            <a:off x="3749312" y="4089592"/>
            <a:ext cx="1244956" cy="369332"/>
          </a:xfrm>
          <a:prstGeom prst="rect">
            <a:avLst/>
          </a:prstGeom>
          <a:noFill/>
        </p:spPr>
        <p:txBody>
          <a:bodyPr wrap="none" rtlCol="0">
            <a:spAutoFit/>
          </a:bodyPr>
          <a:lstStyle/>
          <a:p>
            <a:r>
              <a:rPr lang="en-US" dirty="0"/>
              <a:t>Soteriology</a:t>
            </a:r>
          </a:p>
        </p:txBody>
      </p:sp>
      <p:sp>
        <p:nvSpPr>
          <p:cNvPr id="16" name="TextBox 15">
            <a:extLst>
              <a:ext uri="{FF2B5EF4-FFF2-40B4-BE49-F238E27FC236}">
                <a16:creationId xmlns:a16="http://schemas.microsoft.com/office/drawing/2014/main" id="{21A4BC1A-4BF9-0AD2-DB2F-CFC71ABFB6DC}"/>
              </a:ext>
            </a:extLst>
          </p:cNvPr>
          <p:cNvSpPr txBox="1"/>
          <p:nvPr/>
        </p:nvSpPr>
        <p:spPr>
          <a:xfrm rot="2401194">
            <a:off x="936472" y="3214304"/>
            <a:ext cx="960519" cy="369332"/>
          </a:xfrm>
          <a:prstGeom prst="rect">
            <a:avLst/>
          </a:prstGeom>
          <a:noFill/>
        </p:spPr>
        <p:txBody>
          <a:bodyPr wrap="none" rtlCol="0">
            <a:spAutoFit/>
          </a:bodyPr>
          <a:lstStyle/>
          <a:p>
            <a:r>
              <a:rPr lang="en-US" dirty="0"/>
              <a:t>Exegesis</a:t>
            </a:r>
          </a:p>
        </p:txBody>
      </p:sp>
      <p:sp>
        <p:nvSpPr>
          <p:cNvPr id="17" name="TextBox 16">
            <a:extLst>
              <a:ext uri="{FF2B5EF4-FFF2-40B4-BE49-F238E27FC236}">
                <a16:creationId xmlns:a16="http://schemas.microsoft.com/office/drawing/2014/main" id="{AF540C62-56CB-5D64-1474-EB3707C3B40D}"/>
              </a:ext>
            </a:extLst>
          </p:cNvPr>
          <p:cNvSpPr txBox="1"/>
          <p:nvPr/>
        </p:nvSpPr>
        <p:spPr>
          <a:xfrm rot="2401194">
            <a:off x="5054514" y="1411794"/>
            <a:ext cx="853119" cy="369332"/>
          </a:xfrm>
          <a:prstGeom prst="rect">
            <a:avLst/>
          </a:prstGeom>
          <a:noFill/>
        </p:spPr>
        <p:txBody>
          <a:bodyPr wrap="none" rtlCol="0">
            <a:spAutoFit/>
          </a:bodyPr>
          <a:lstStyle/>
          <a:p>
            <a:r>
              <a:rPr lang="en-US" dirty="0"/>
              <a:t>Dogma</a:t>
            </a:r>
          </a:p>
        </p:txBody>
      </p:sp>
      <p:sp>
        <p:nvSpPr>
          <p:cNvPr id="18" name="TextBox 17">
            <a:extLst>
              <a:ext uri="{FF2B5EF4-FFF2-40B4-BE49-F238E27FC236}">
                <a16:creationId xmlns:a16="http://schemas.microsoft.com/office/drawing/2014/main" id="{5014F60B-F283-9217-9627-2C0848A94C7F}"/>
              </a:ext>
            </a:extLst>
          </p:cNvPr>
          <p:cNvSpPr txBox="1"/>
          <p:nvPr/>
        </p:nvSpPr>
        <p:spPr>
          <a:xfrm rot="19028558">
            <a:off x="714391" y="1463798"/>
            <a:ext cx="1287532" cy="369332"/>
          </a:xfrm>
          <a:prstGeom prst="rect">
            <a:avLst/>
          </a:prstGeom>
          <a:noFill/>
        </p:spPr>
        <p:txBody>
          <a:bodyPr wrap="none" rtlCol="0">
            <a:spAutoFit/>
          </a:bodyPr>
          <a:lstStyle/>
          <a:p>
            <a:r>
              <a:rPr lang="en-US" b="0" i="0" dirty="0">
                <a:solidFill>
                  <a:srgbClr val="111111"/>
                </a:solidFill>
                <a:effectLst/>
                <a:latin typeface="-apple-system"/>
              </a:rPr>
              <a:t>Christology </a:t>
            </a:r>
            <a:endParaRPr lang="en-US" dirty="0"/>
          </a:p>
        </p:txBody>
      </p:sp>
      <p:sp>
        <p:nvSpPr>
          <p:cNvPr id="19" name="TextBox 18">
            <a:extLst>
              <a:ext uri="{FF2B5EF4-FFF2-40B4-BE49-F238E27FC236}">
                <a16:creationId xmlns:a16="http://schemas.microsoft.com/office/drawing/2014/main" id="{05790688-14F7-6609-C05D-C9C7D8F0A11C}"/>
              </a:ext>
            </a:extLst>
          </p:cNvPr>
          <p:cNvSpPr txBox="1"/>
          <p:nvPr/>
        </p:nvSpPr>
        <p:spPr>
          <a:xfrm rot="19028558">
            <a:off x="4765881" y="3353704"/>
            <a:ext cx="1501373" cy="369332"/>
          </a:xfrm>
          <a:prstGeom prst="rect">
            <a:avLst/>
          </a:prstGeom>
          <a:noFill/>
        </p:spPr>
        <p:txBody>
          <a:bodyPr wrap="none" rtlCol="0">
            <a:spAutoFit/>
          </a:bodyPr>
          <a:lstStyle/>
          <a:p>
            <a:r>
              <a:rPr lang="en-US" dirty="0"/>
              <a:t>Interpretation</a:t>
            </a:r>
          </a:p>
        </p:txBody>
      </p:sp>
      <p:sp>
        <p:nvSpPr>
          <p:cNvPr id="21" name="TextBox 20">
            <a:extLst>
              <a:ext uri="{FF2B5EF4-FFF2-40B4-BE49-F238E27FC236}">
                <a16:creationId xmlns:a16="http://schemas.microsoft.com/office/drawing/2014/main" id="{0CA5DEAF-B413-A2A1-770E-643C942E69B1}"/>
              </a:ext>
            </a:extLst>
          </p:cNvPr>
          <p:cNvSpPr txBox="1"/>
          <p:nvPr/>
        </p:nvSpPr>
        <p:spPr>
          <a:xfrm>
            <a:off x="1932823" y="3876123"/>
            <a:ext cx="2177213" cy="369332"/>
          </a:xfrm>
          <a:prstGeom prst="rect">
            <a:avLst/>
          </a:prstGeom>
          <a:noFill/>
        </p:spPr>
        <p:txBody>
          <a:bodyPr wrap="square">
            <a:spAutoFit/>
          </a:bodyPr>
          <a:lstStyle/>
          <a:p>
            <a:r>
              <a:rPr lang="en-US" dirty="0"/>
              <a:t>ecumenical diversity</a:t>
            </a:r>
          </a:p>
        </p:txBody>
      </p:sp>
      <p:sp>
        <p:nvSpPr>
          <p:cNvPr id="23" name="TextBox 22">
            <a:extLst>
              <a:ext uri="{FF2B5EF4-FFF2-40B4-BE49-F238E27FC236}">
                <a16:creationId xmlns:a16="http://schemas.microsoft.com/office/drawing/2014/main" id="{C0A5DF21-B8A5-57A7-4099-4FD6C3C8C3B9}"/>
              </a:ext>
            </a:extLst>
          </p:cNvPr>
          <p:cNvSpPr txBox="1"/>
          <p:nvPr/>
        </p:nvSpPr>
        <p:spPr>
          <a:xfrm rot="2507687">
            <a:off x="3492999" y="838291"/>
            <a:ext cx="1754823" cy="369332"/>
          </a:xfrm>
          <a:prstGeom prst="rect">
            <a:avLst/>
          </a:prstGeom>
          <a:noFill/>
        </p:spPr>
        <p:txBody>
          <a:bodyPr wrap="square">
            <a:spAutoFit/>
          </a:bodyPr>
          <a:lstStyle/>
          <a:p>
            <a:r>
              <a:rPr lang="en-US" dirty="0"/>
              <a:t>Eschatology </a:t>
            </a:r>
          </a:p>
        </p:txBody>
      </p:sp>
      <p:sp>
        <p:nvSpPr>
          <p:cNvPr id="24" name="TextBox 23">
            <a:extLst>
              <a:ext uri="{FF2B5EF4-FFF2-40B4-BE49-F238E27FC236}">
                <a16:creationId xmlns:a16="http://schemas.microsoft.com/office/drawing/2014/main" id="{5918BF7C-9CA8-F64A-266C-0DE7DE5C2B96}"/>
              </a:ext>
            </a:extLst>
          </p:cNvPr>
          <p:cNvSpPr txBox="1"/>
          <p:nvPr/>
        </p:nvSpPr>
        <p:spPr>
          <a:xfrm rot="2507687">
            <a:off x="5778146" y="2539245"/>
            <a:ext cx="2518482" cy="923330"/>
          </a:xfrm>
          <a:prstGeom prst="rect">
            <a:avLst/>
          </a:prstGeom>
          <a:noFill/>
        </p:spPr>
        <p:txBody>
          <a:bodyPr wrap="square">
            <a:spAutoFit/>
          </a:bodyPr>
          <a:lstStyle/>
          <a:p>
            <a:r>
              <a:rPr lang="en-US" dirty="0"/>
              <a:t>Literal vs</a:t>
            </a:r>
          </a:p>
          <a:p>
            <a:r>
              <a:rPr lang="en-US" dirty="0"/>
              <a:t>Dynamic vs  Metaphorical </a:t>
            </a:r>
          </a:p>
        </p:txBody>
      </p:sp>
      <p:cxnSp>
        <p:nvCxnSpPr>
          <p:cNvPr id="26" name="Straight Arrow Connector 25">
            <a:extLst>
              <a:ext uri="{FF2B5EF4-FFF2-40B4-BE49-F238E27FC236}">
                <a16:creationId xmlns:a16="http://schemas.microsoft.com/office/drawing/2014/main" id="{EEE36967-C2A3-A49A-BF5C-862CAE5A3C3F}"/>
              </a:ext>
            </a:extLst>
          </p:cNvPr>
          <p:cNvCxnSpPr>
            <a:cxnSpLocks/>
            <a:stCxn id="19" idx="2"/>
            <a:endCxn id="30" idx="1"/>
          </p:cNvCxnSpPr>
          <p:nvPr/>
        </p:nvCxnSpPr>
        <p:spPr>
          <a:xfrm>
            <a:off x="5642173" y="3673739"/>
            <a:ext cx="2387922" cy="114734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3F2AC81-35CC-71F2-7724-FA897B9D181A}"/>
              </a:ext>
            </a:extLst>
          </p:cNvPr>
          <p:cNvSpPr txBox="1"/>
          <p:nvPr/>
        </p:nvSpPr>
        <p:spPr>
          <a:xfrm>
            <a:off x="8030095" y="4359417"/>
            <a:ext cx="3743525" cy="923330"/>
          </a:xfrm>
          <a:prstGeom prst="rect">
            <a:avLst/>
          </a:prstGeom>
          <a:noFill/>
        </p:spPr>
        <p:txBody>
          <a:bodyPr wrap="none" rtlCol="0">
            <a:spAutoFit/>
          </a:bodyPr>
          <a:lstStyle/>
          <a:p>
            <a:r>
              <a:rPr lang="en-US" dirty="0"/>
              <a:t>Finding “A Truth” in here is impossible</a:t>
            </a:r>
          </a:p>
          <a:p>
            <a:endParaRPr lang="en-US" dirty="0"/>
          </a:p>
          <a:p>
            <a:r>
              <a:rPr lang="en-US" dirty="0"/>
              <a:t>Finding “My Truth” doubly so.</a:t>
            </a:r>
          </a:p>
        </p:txBody>
      </p:sp>
      <p:cxnSp>
        <p:nvCxnSpPr>
          <p:cNvPr id="32" name="Straight Arrow Connector 31">
            <a:extLst>
              <a:ext uri="{FF2B5EF4-FFF2-40B4-BE49-F238E27FC236}">
                <a16:creationId xmlns:a16="http://schemas.microsoft.com/office/drawing/2014/main" id="{59523CD5-7AFD-1642-556D-42B52B276834}"/>
              </a:ext>
            </a:extLst>
          </p:cNvPr>
          <p:cNvCxnSpPr>
            <a:cxnSpLocks/>
          </p:cNvCxnSpPr>
          <p:nvPr/>
        </p:nvCxnSpPr>
        <p:spPr>
          <a:xfrm flipH="1">
            <a:off x="5926492" y="1332262"/>
            <a:ext cx="3159319" cy="41313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39BAE0B-8ABD-3544-9AEB-BB5F81C21866}"/>
              </a:ext>
            </a:extLst>
          </p:cNvPr>
          <p:cNvSpPr txBox="1"/>
          <p:nvPr/>
        </p:nvSpPr>
        <p:spPr>
          <a:xfrm>
            <a:off x="9232255" y="755794"/>
            <a:ext cx="2882670" cy="1754326"/>
          </a:xfrm>
          <a:prstGeom prst="rect">
            <a:avLst/>
          </a:prstGeom>
          <a:noFill/>
        </p:spPr>
        <p:txBody>
          <a:bodyPr wrap="square" rtlCol="0">
            <a:spAutoFit/>
          </a:bodyPr>
          <a:lstStyle/>
          <a:p>
            <a:r>
              <a:rPr lang="en-US" dirty="0"/>
              <a:t>Plethora of:</a:t>
            </a:r>
          </a:p>
          <a:p>
            <a:pPr marL="285750" indent="-285750">
              <a:buFont typeface="Arial" panose="020B0604020202020204" pitchFamily="34" charset="0"/>
              <a:buChar char="•"/>
            </a:pPr>
            <a:r>
              <a:rPr lang="en-US" dirty="0"/>
              <a:t>Ancient religions</a:t>
            </a:r>
          </a:p>
          <a:p>
            <a:pPr marL="285750" indent="-285750">
              <a:buFont typeface="Arial" panose="020B0604020202020204" pitchFamily="34" charset="0"/>
              <a:buChar char="•"/>
            </a:pPr>
            <a:r>
              <a:rPr lang="en-US" dirty="0"/>
              <a:t>Middle eastern thought</a:t>
            </a:r>
          </a:p>
          <a:p>
            <a:pPr marL="285750" indent="-285750">
              <a:buFont typeface="Arial" panose="020B0604020202020204" pitchFamily="34" charset="0"/>
              <a:buChar char="•"/>
            </a:pPr>
            <a:r>
              <a:rPr lang="en-US" dirty="0"/>
              <a:t>Modern synergies</a:t>
            </a:r>
          </a:p>
          <a:p>
            <a:pPr marL="285750" indent="-285750">
              <a:buFont typeface="Arial" panose="020B0604020202020204" pitchFamily="34" charset="0"/>
              <a:buChar char="•"/>
            </a:pPr>
            <a:r>
              <a:rPr lang="en-US" dirty="0" err="1"/>
              <a:t>etc</a:t>
            </a:r>
            <a:endParaRPr lang="en-US" dirty="0"/>
          </a:p>
          <a:p>
            <a:endParaRPr lang="en-US" dirty="0"/>
          </a:p>
        </p:txBody>
      </p:sp>
    </p:spTree>
    <p:extLst>
      <p:ext uri="{BB962C8B-B14F-4D97-AF65-F5344CB8AC3E}">
        <p14:creationId xmlns:p14="http://schemas.microsoft.com/office/powerpoint/2010/main" val="18720849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89183-0489-BFBB-CCB6-D777764F54F7}"/>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865CCD58-D408-0AD3-79EA-D7798447FF71}"/>
              </a:ext>
            </a:extLst>
          </p:cNvPr>
          <p:cNvGrpSpPr/>
          <p:nvPr/>
        </p:nvGrpSpPr>
        <p:grpSpPr>
          <a:xfrm>
            <a:off x="656758" y="1445751"/>
            <a:ext cx="4468755" cy="3518463"/>
            <a:chOff x="6910360" y="-311097"/>
            <a:chExt cx="4468755" cy="2627123"/>
          </a:xfrm>
        </p:grpSpPr>
        <p:pic>
          <p:nvPicPr>
            <p:cNvPr id="6" name="Picture 5">
              <a:extLst>
                <a:ext uri="{FF2B5EF4-FFF2-40B4-BE49-F238E27FC236}">
                  <a16:creationId xmlns:a16="http://schemas.microsoft.com/office/drawing/2014/main" id="{D39E72AA-9A3D-3731-6C49-E925A20D2E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0360" y="137683"/>
              <a:ext cx="4468755" cy="176102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nvGrpSpPr>
            <p:cNvPr id="17" name="Group 16">
              <a:extLst>
                <a:ext uri="{FF2B5EF4-FFF2-40B4-BE49-F238E27FC236}">
                  <a16:creationId xmlns:a16="http://schemas.microsoft.com/office/drawing/2014/main" id="{8C5150B8-217C-8048-9301-FB3C8F6C25E8}"/>
                </a:ext>
              </a:extLst>
            </p:cNvPr>
            <p:cNvGrpSpPr/>
            <p:nvPr/>
          </p:nvGrpSpPr>
          <p:grpSpPr>
            <a:xfrm>
              <a:off x="7263975" y="-311097"/>
              <a:ext cx="3945716" cy="2627123"/>
              <a:chOff x="1198880" y="4111993"/>
              <a:chExt cx="3220720" cy="2017291"/>
            </a:xfrm>
            <a:effectLst>
              <a:glow rad="139700">
                <a:schemeClr val="bg1">
                  <a:alpha val="40000"/>
                </a:schemeClr>
              </a:glow>
            </a:effectLst>
            <a:scene3d>
              <a:camera prst="perspectiveRelaxed"/>
              <a:lightRig rig="threePt" dir="t"/>
            </a:scene3d>
          </p:grpSpPr>
          <p:cxnSp>
            <p:nvCxnSpPr>
              <p:cNvPr id="18" name="Straight Arrow Connector 17">
                <a:extLst>
                  <a:ext uri="{FF2B5EF4-FFF2-40B4-BE49-F238E27FC236}">
                    <a16:creationId xmlns:a16="http://schemas.microsoft.com/office/drawing/2014/main" id="{071D041F-5BC1-A321-F2F3-6ACD39488F48}"/>
                  </a:ext>
                </a:extLst>
              </p:cNvPr>
              <p:cNvCxnSpPr/>
              <p:nvPr/>
            </p:nvCxnSpPr>
            <p:spPr>
              <a:xfrm>
                <a:off x="1198880" y="5120640"/>
                <a:ext cx="3220720" cy="10160"/>
              </a:xfrm>
              <a:prstGeom prst="straightConnector1">
                <a:avLst/>
              </a:prstGeom>
              <a:ln w="57150">
                <a:solidFill>
                  <a:schemeClr val="accent6">
                    <a:lumMod val="75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876ECF8-C9C1-360D-A946-6820F3862F76}"/>
                  </a:ext>
                </a:extLst>
              </p:cNvPr>
              <p:cNvCxnSpPr/>
              <p:nvPr/>
            </p:nvCxnSpPr>
            <p:spPr>
              <a:xfrm>
                <a:off x="1515666" y="4355686"/>
                <a:ext cx="2689913" cy="1529907"/>
              </a:xfrm>
              <a:prstGeom prst="straightConnector1">
                <a:avLst/>
              </a:prstGeom>
              <a:ln w="57150">
                <a:solidFill>
                  <a:schemeClr val="accent1"/>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2934E81-CDDA-A0AF-1FC8-91F15C3BCD24}"/>
                  </a:ext>
                </a:extLst>
              </p:cNvPr>
              <p:cNvCxnSpPr/>
              <p:nvPr/>
            </p:nvCxnSpPr>
            <p:spPr>
              <a:xfrm flipH="1">
                <a:off x="2061380" y="4531360"/>
                <a:ext cx="1799420" cy="1270000"/>
              </a:xfrm>
              <a:prstGeom prst="straightConnector1">
                <a:avLst/>
              </a:prstGeom>
              <a:ln w="57150">
                <a:solidFill>
                  <a:schemeClr val="accent4">
                    <a:lumMod val="60000"/>
                    <a:lumOff val="40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2B0D473-9C87-10BC-FC51-04DC6DA0B1E0}"/>
                  </a:ext>
                </a:extLst>
              </p:cNvPr>
              <p:cNvCxnSpPr/>
              <p:nvPr/>
            </p:nvCxnSpPr>
            <p:spPr>
              <a:xfrm flipH="1" flipV="1">
                <a:off x="2265536" y="4111993"/>
                <a:ext cx="960262" cy="2017291"/>
              </a:xfrm>
              <a:prstGeom prst="straightConnector1">
                <a:avLst/>
              </a:prstGeom>
              <a:ln w="57150">
                <a:solidFill>
                  <a:srgbClr val="FF000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6811021-7CDE-4B65-4C14-B33FB22DE590}"/>
                  </a:ext>
                </a:extLst>
              </p:cNvPr>
              <p:cNvCxnSpPr/>
              <p:nvPr/>
            </p:nvCxnSpPr>
            <p:spPr>
              <a:xfrm flipV="1">
                <a:off x="2406159" y="4111993"/>
                <a:ext cx="367379" cy="1773601"/>
              </a:xfrm>
              <a:prstGeom prst="straightConnector1">
                <a:avLst/>
              </a:prstGeom>
              <a:ln w="57150">
                <a:solidFill>
                  <a:srgbClr val="7030A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grpSp>
      </p:grpSp>
      <p:sp>
        <p:nvSpPr>
          <p:cNvPr id="23" name="TextBox 22">
            <a:extLst>
              <a:ext uri="{FF2B5EF4-FFF2-40B4-BE49-F238E27FC236}">
                <a16:creationId xmlns:a16="http://schemas.microsoft.com/office/drawing/2014/main" id="{54A93F75-9633-13D5-E98E-2BE5828EE903}"/>
              </a:ext>
            </a:extLst>
          </p:cNvPr>
          <p:cNvSpPr txBox="1"/>
          <p:nvPr/>
        </p:nvSpPr>
        <p:spPr>
          <a:xfrm rot="300747">
            <a:off x="1371207" y="1588295"/>
            <a:ext cx="1494705" cy="369332"/>
          </a:xfrm>
          <a:prstGeom prst="rect">
            <a:avLst/>
          </a:prstGeom>
          <a:noFill/>
        </p:spPr>
        <p:txBody>
          <a:bodyPr wrap="none" rtlCol="0">
            <a:spAutoFit/>
          </a:bodyPr>
          <a:lstStyle/>
          <a:p>
            <a:r>
              <a:rPr lang="en-US" dirty="0"/>
              <a:t>Hermeneutics</a:t>
            </a:r>
          </a:p>
        </p:txBody>
      </p:sp>
      <p:sp>
        <p:nvSpPr>
          <p:cNvPr id="24" name="TextBox 23">
            <a:extLst>
              <a:ext uri="{FF2B5EF4-FFF2-40B4-BE49-F238E27FC236}">
                <a16:creationId xmlns:a16="http://schemas.microsoft.com/office/drawing/2014/main" id="{A66FBEDB-4084-16EA-97F5-FD2160D5C701}"/>
              </a:ext>
            </a:extLst>
          </p:cNvPr>
          <p:cNvSpPr txBox="1"/>
          <p:nvPr/>
        </p:nvSpPr>
        <p:spPr>
          <a:xfrm rot="17397628">
            <a:off x="3217297" y="4779549"/>
            <a:ext cx="1244956" cy="369332"/>
          </a:xfrm>
          <a:prstGeom prst="rect">
            <a:avLst/>
          </a:prstGeom>
          <a:noFill/>
        </p:spPr>
        <p:txBody>
          <a:bodyPr wrap="none" rtlCol="0">
            <a:spAutoFit/>
          </a:bodyPr>
          <a:lstStyle/>
          <a:p>
            <a:r>
              <a:rPr lang="en-US" dirty="0"/>
              <a:t>Soteriology</a:t>
            </a:r>
          </a:p>
        </p:txBody>
      </p:sp>
      <p:sp>
        <p:nvSpPr>
          <p:cNvPr id="25" name="TextBox 24">
            <a:extLst>
              <a:ext uri="{FF2B5EF4-FFF2-40B4-BE49-F238E27FC236}">
                <a16:creationId xmlns:a16="http://schemas.microsoft.com/office/drawing/2014/main" id="{982E7A26-C32E-5886-C72B-9DA8E047AB6B}"/>
              </a:ext>
            </a:extLst>
          </p:cNvPr>
          <p:cNvSpPr txBox="1"/>
          <p:nvPr/>
        </p:nvSpPr>
        <p:spPr>
          <a:xfrm rot="2401194">
            <a:off x="404457" y="3904261"/>
            <a:ext cx="960519" cy="369332"/>
          </a:xfrm>
          <a:prstGeom prst="rect">
            <a:avLst/>
          </a:prstGeom>
          <a:noFill/>
        </p:spPr>
        <p:txBody>
          <a:bodyPr wrap="none" rtlCol="0">
            <a:spAutoFit/>
          </a:bodyPr>
          <a:lstStyle/>
          <a:p>
            <a:r>
              <a:rPr lang="en-US" dirty="0"/>
              <a:t>Exegesis</a:t>
            </a:r>
          </a:p>
        </p:txBody>
      </p:sp>
      <p:sp>
        <p:nvSpPr>
          <p:cNvPr id="26" name="TextBox 25">
            <a:extLst>
              <a:ext uri="{FF2B5EF4-FFF2-40B4-BE49-F238E27FC236}">
                <a16:creationId xmlns:a16="http://schemas.microsoft.com/office/drawing/2014/main" id="{976D0037-734A-509E-2F93-F925C07AAC35}"/>
              </a:ext>
            </a:extLst>
          </p:cNvPr>
          <p:cNvSpPr txBox="1"/>
          <p:nvPr/>
        </p:nvSpPr>
        <p:spPr>
          <a:xfrm rot="2401194">
            <a:off x="4522499" y="2101751"/>
            <a:ext cx="853119" cy="369332"/>
          </a:xfrm>
          <a:prstGeom prst="rect">
            <a:avLst/>
          </a:prstGeom>
          <a:noFill/>
        </p:spPr>
        <p:txBody>
          <a:bodyPr wrap="none" rtlCol="0">
            <a:spAutoFit/>
          </a:bodyPr>
          <a:lstStyle/>
          <a:p>
            <a:r>
              <a:rPr lang="en-US" dirty="0"/>
              <a:t>Dogma</a:t>
            </a:r>
          </a:p>
        </p:txBody>
      </p:sp>
      <p:sp>
        <p:nvSpPr>
          <p:cNvPr id="27" name="TextBox 26">
            <a:extLst>
              <a:ext uri="{FF2B5EF4-FFF2-40B4-BE49-F238E27FC236}">
                <a16:creationId xmlns:a16="http://schemas.microsoft.com/office/drawing/2014/main" id="{E73436EB-7882-686A-E27D-8043B8AD1311}"/>
              </a:ext>
            </a:extLst>
          </p:cNvPr>
          <p:cNvSpPr txBox="1"/>
          <p:nvPr/>
        </p:nvSpPr>
        <p:spPr>
          <a:xfrm rot="19028558">
            <a:off x="75456" y="2153755"/>
            <a:ext cx="1501373" cy="369332"/>
          </a:xfrm>
          <a:prstGeom prst="rect">
            <a:avLst/>
          </a:prstGeom>
          <a:noFill/>
        </p:spPr>
        <p:txBody>
          <a:bodyPr wrap="none" rtlCol="0">
            <a:spAutoFit/>
          </a:bodyPr>
          <a:lstStyle/>
          <a:p>
            <a:r>
              <a:rPr lang="en-US" dirty="0"/>
              <a:t>Interpretation</a:t>
            </a:r>
          </a:p>
        </p:txBody>
      </p:sp>
      <p:sp>
        <p:nvSpPr>
          <p:cNvPr id="28" name="TextBox 27">
            <a:extLst>
              <a:ext uri="{FF2B5EF4-FFF2-40B4-BE49-F238E27FC236}">
                <a16:creationId xmlns:a16="http://schemas.microsoft.com/office/drawing/2014/main" id="{4861F25C-4BFA-C3B7-347A-D60C5F996612}"/>
              </a:ext>
            </a:extLst>
          </p:cNvPr>
          <p:cNvSpPr txBox="1"/>
          <p:nvPr/>
        </p:nvSpPr>
        <p:spPr>
          <a:xfrm rot="16200000">
            <a:off x="4932692" y="2939627"/>
            <a:ext cx="1501373" cy="369332"/>
          </a:xfrm>
          <a:prstGeom prst="rect">
            <a:avLst/>
          </a:prstGeom>
          <a:noFill/>
        </p:spPr>
        <p:txBody>
          <a:bodyPr wrap="none" rtlCol="0">
            <a:spAutoFit/>
          </a:bodyPr>
          <a:lstStyle/>
          <a:p>
            <a:r>
              <a:rPr lang="en-US" dirty="0"/>
              <a:t>Interpretation</a:t>
            </a:r>
          </a:p>
        </p:txBody>
      </p:sp>
      <p:sp>
        <p:nvSpPr>
          <p:cNvPr id="29" name="TextBox 28">
            <a:extLst>
              <a:ext uri="{FF2B5EF4-FFF2-40B4-BE49-F238E27FC236}">
                <a16:creationId xmlns:a16="http://schemas.microsoft.com/office/drawing/2014/main" id="{76A049F3-2683-7A1B-7822-064354DFCA59}"/>
              </a:ext>
            </a:extLst>
          </p:cNvPr>
          <p:cNvSpPr txBox="1"/>
          <p:nvPr/>
        </p:nvSpPr>
        <p:spPr>
          <a:xfrm>
            <a:off x="1400808" y="4566080"/>
            <a:ext cx="2177213" cy="369332"/>
          </a:xfrm>
          <a:prstGeom prst="rect">
            <a:avLst/>
          </a:prstGeom>
          <a:noFill/>
        </p:spPr>
        <p:txBody>
          <a:bodyPr wrap="square">
            <a:spAutoFit/>
          </a:bodyPr>
          <a:lstStyle/>
          <a:p>
            <a:r>
              <a:rPr lang="en-US" dirty="0"/>
              <a:t>ecumenical diversity</a:t>
            </a:r>
          </a:p>
        </p:txBody>
      </p:sp>
      <p:sp>
        <p:nvSpPr>
          <p:cNvPr id="30" name="TextBox 29">
            <a:extLst>
              <a:ext uri="{FF2B5EF4-FFF2-40B4-BE49-F238E27FC236}">
                <a16:creationId xmlns:a16="http://schemas.microsoft.com/office/drawing/2014/main" id="{2791E7DE-F91E-4999-6548-821CF1B33687}"/>
              </a:ext>
            </a:extLst>
          </p:cNvPr>
          <p:cNvSpPr txBox="1"/>
          <p:nvPr/>
        </p:nvSpPr>
        <p:spPr>
          <a:xfrm rot="2507687">
            <a:off x="4466439" y="4534934"/>
            <a:ext cx="2518482" cy="923330"/>
          </a:xfrm>
          <a:prstGeom prst="rect">
            <a:avLst/>
          </a:prstGeom>
          <a:noFill/>
        </p:spPr>
        <p:txBody>
          <a:bodyPr wrap="square">
            <a:spAutoFit/>
          </a:bodyPr>
          <a:lstStyle/>
          <a:p>
            <a:r>
              <a:rPr lang="en-US" dirty="0"/>
              <a:t>Literal vs</a:t>
            </a:r>
          </a:p>
          <a:p>
            <a:r>
              <a:rPr lang="en-US" dirty="0"/>
              <a:t>Dynamic vs  Metaphorical </a:t>
            </a:r>
          </a:p>
        </p:txBody>
      </p:sp>
      <p:sp>
        <p:nvSpPr>
          <p:cNvPr id="31" name="Right Arrow 4">
            <a:extLst>
              <a:ext uri="{FF2B5EF4-FFF2-40B4-BE49-F238E27FC236}">
                <a16:creationId xmlns:a16="http://schemas.microsoft.com/office/drawing/2014/main" id="{C198183C-B02D-0B6C-4161-60A6004FC895}"/>
              </a:ext>
            </a:extLst>
          </p:cNvPr>
          <p:cNvSpPr/>
          <p:nvPr/>
        </p:nvSpPr>
        <p:spPr>
          <a:xfrm>
            <a:off x="5901966" y="3142465"/>
            <a:ext cx="1150982" cy="320869"/>
          </a:xfrm>
          <a:prstGeom prst="rightArrow">
            <a:avLst>
              <a:gd name="adj1" fmla="val 16225"/>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33701C4-12D3-E2AC-72FE-657366143AE6}"/>
              </a:ext>
            </a:extLst>
          </p:cNvPr>
          <p:cNvSpPr txBox="1"/>
          <p:nvPr/>
        </p:nvSpPr>
        <p:spPr>
          <a:xfrm>
            <a:off x="7179860" y="2612842"/>
            <a:ext cx="4613967" cy="1200329"/>
          </a:xfrm>
          <a:prstGeom prst="rect">
            <a:avLst/>
          </a:prstGeom>
          <a:noFill/>
        </p:spPr>
        <p:txBody>
          <a:bodyPr wrap="square" rtlCol="0">
            <a:spAutoFit/>
          </a:bodyPr>
          <a:lstStyle/>
          <a:p>
            <a:pPr algn="ctr"/>
            <a:r>
              <a:rPr lang="en-US" dirty="0"/>
              <a:t>I John 3:23</a:t>
            </a:r>
          </a:p>
          <a:p>
            <a:r>
              <a:rPr lang="en-US" dirty="0"/>
              <a:t>And this is God’s command:</a:t>
            </a:r>
          </a:p>
          <a:p>
            <a:pPr marL="342900" indent="-342900">
              <a:buAutoNum type="arabicParenR"/>
            </a:pPr>
            <a:r>
              <a:rPr lang="en-US" dirty="0"/>
              <a:t>To believe in His son, and</a:t>
            </a:r>
          </a:p>
          <a:p>
            <a:pPr marL="342900" indent="-342900">
              <a:buAutoNum type="arabicParenR"/>
            </a:pPr>
            <a:r>
              <a:rPr lang="en-US" dirty="0"/>
              <a:t>To love one another as he commanded us.</a:t>
            </a:r>
          </a:p>
        </p:txBody>
      </p:sp>
    </p:spTree>
    <p:extLst>
      <p:ext uri="{BB962C8B-B14F-4D97-AF65-F5344CB8AC3E}">
        <p14:creationId xmlns:p14="http://schemas.microsoft.com/office/powerpoint/2010/main" val="40971132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y Room (Jonathan A. McLaughlin Poems)">
            <a:extLst>
              <a:ext uri="{FF2B5EF4-FFF2-40B4-BE49-F238E27FC236}">
                <a16:creationId xmlns:a16="http://schemas.microsoft.com/office/drawing/2014/main" id="{694C4A2F-8574-6AB8-2270-4E9F3328F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303" y="457866"/>
            <a:ext cx="2035971" cy="26262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llow">
            <a:extLst>
              <a:ext uri="{FF2B5EF4-FFF2-40B4-BE49-F238E27FC236}">
                <a16:creationId xmlns:a16="http://schemas.microsoft.com/office/drawing/2014/main" id="{13B75C46-B055-D25A-D48A-7A63B898E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9457" y="1931190"/>
            <a:ext cx="2308551" cy="29956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9ABC054-5BAB-6AFC-DF6A-BDE7ECEEA4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7303" y="3793787"/>
            <a:ext cx="2122948" cy="28210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8AAF618-40BE-87AE-2868-208903361B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648" y="103281"/>
            <a:ext cx="2882708" cy="45039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0D6746B-7E60-19E7-41EC-C3EE40D9AD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6970" y="3084148"/>
            <a:ext cx="2308551" cy="3670571"/>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60FC8EEC-1E75-653C-D403-6C85303ABE7C}"/>
              </a:ext>
            </a:extLst>
          </p:cNvPr>
          <p:cNvSpPr/>
          <p:nvPr/>
        </p:nvSpPr>
        <p:spPr>
          <a:xfrm>
            <a:off x="5317958" y="2951747"/>
            <a:ext cx="1627591" cy="8420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16936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iew certificate for Matthew McLaughlin, Cybersecurity Roles, Processes &amp; Operating System Security, an online non-credit course authorized by IBM and offered through Coursera"/>
          <p:cNvPicPr/>
          <p:nvPr/>
        </p:nvPicPr>
        <p:blipFill rotWithShape="1">
          <a:blip r:embed="rId2" cstate="print">
            <a:extLst>
              <a:ext uri="{28A0092B-C50C-407E-A947-70E740481C1C}">
                <a14:useLocalDpi xmlns:a14="http://schemas.microsoft.com/office/drawing/2010/main" val="0"/>
              </a:ext>
            </a:extLst>
          </a:blip>
          <a:srcRect l="16155" r="16282"/>
          <a:stretch/>
        </p:blipFill>
        <p:spPr bwMode="auto">
          <a:xfrm>
            <a:off x="7210105" y="39346"/>
            <a:ext cx="4280883" cy="3699935"/>
          </a:xfrm>
          <a:prstGeom prst="rect">
            <a:avLst/>
          </a:prstGeom>
          <a:noFill/>
          <a:ln>
            <a:noFill/>
          </a:ln>
          <a:extLst>
            <a:ext uri="{53640926-AAD7-44D8-BBD7-CCE9431645EC}">
              <a14:shadowObscured xmlns:a14="http://schemas.microsoft.com/office/drawing/2010/main"/>
            </a:ext>
          </a:extLst>
        </p:spPr>
      </p:pic>
      <p:sp>
        <p:nvSpPr>
          <p:cNvPr id="2" name="Rectangle 1"/>
          <p:cNvSpPr/>
          <p:nvPr/>
        </p:nvSpPr>
        <p:spPr>
          <a:xfrm>
            <a:off x="8729726" y="4667410"/>
            <a:ext cx="2943434"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IBM Certs</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0997" y="2802003"/>
            <a:ext cx="5138729" cy="3716867"/>
          </a:xfrm>
          <a:prstGeom prst="rect">
            <a:avLst/>
          </a:prstGeom>
        </p:spPr>
      </p:pic>
      <p:pic>
        <p:nvPicPr>
          <p:cNvPr id="5" name="Picture 4" descr="View certificate for Matthew McLaughlin, Introduction to Cybersecurity Tools &amp; Cyber Attacks, an online non-credit course authorized by IBM and offered through Coursera"/>
          <p:cNvPicPr/>
          <p:nvPr/>
        </p:nvPicPr>
        <p:blipFill rotWithShape="1">
          <a:blip r:embed="rId4" cstate="print">
            <a:extLst>
              <a:ext uri="{28A0092B-C50C-407E-A947-70E740481C1C}">
                <a14:useLocalDpi xmlns:a14="http://schemas.microsoft.com/office/drawing/2010/main" val="0"/>
              </a:ext>
            </a:extLst>
          </a:blip>
          <a:srcRect l="16117" r="16275"/>
          <a:stretch/>
        </p:blipFill>
        <p:spPr bwMode="auto">
          <a:xfrm>
            <a:off x="-64670" y="2628971"/>
            <a:ext cx="4301066" cy="2943444"/>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0" y="5595540"/>
            <a:ext cx="4793941" cy="923330"/>
          </a:xfrm>
          <a:prstGeom prst="rect">
            <a:avLst/>
          </a:prstGeom>
          <a:solidFill>
            <a:schemeClr val="bg1"/>
          </a:solid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Capture the Flag</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pic>
        <p:nvPicPr>
          <p:cNvPr id="7" name="Picture 6" descr="View certificate for Matthew McLaughlin, Cybersecurity Compliance Framework &amp; System Administration, an online non-credit course authorized by IBM and offered through Coursera"/>
          <p:cNvPicPr/>
          <p:nvPr/>
        </p:nvPicPr>
        <p:blipFill rotWithShape="1">
          <a:blip r:embed="rId5">
            <a:extLst>
              <a:ext uri="{28A0092B-C50C-407E-A947-70E740481C1C}">
                <a14:useLocalDpi xmlns:a14="http://schemas.microsoft.com/office/drawing/2010/main" val="0"/>
              </a:ext>
            </a:extLst>
          </a:blip>
          <a:srcRect l="15926" r="15926"/>
          <a:stretch/>
        </p:blipFill>
        <p:spPr bwMode="auto">
          <a:xfrm>
            <a:off x="1082523" y="-1312952"/>
            <a:ext cx="6507803" cy="512118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97023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808" t="19641" r="28750" b="15545"/>
          <a:stretch/>
        </p:blipFill>
        <p:spPr>
          <a:xfrm>
            <a:off x="2766645" y="295442"/>
            <a:ext cx="7244862" cy="6152249"/>
          </a:xfrm>
          <a:prstGeom prst="rect">
            <a:avLst/>
          </a:prstGeom>
        </p:spPr>
      </p:pic>
      <p:sp>
        <p:nvSpPr>
          <p:cNvPr id="3" name="Rectangle 2"/>
          <p:cNvSpPr/>
          <p:nvPr/>
        </p:nvSpPr>
        <p:spPr>
          <a:xfrm>
            <a:off x="84463" y="95387"/>
            <a:ext cx="1771640"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DD Learning 12</a:t>
            </a:r>
          </a:p>
        </p:txBody>
      </p:sp>
    </p:spTree>
    <p:extLst>
      <p:ext uri="{BB962C8B-B14F-4D97-AF65-F5344CB8AC3E}">
        <p14:creationId xmlns:p14="http://schemas.microsoft.com/office/powerpoint/2010/main" val="9093650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076" y="787660"/>
            <a:ext cx="576035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Personal illustration</a:t>
            </a:r>
          </a:p>
        </p:txBody>
      </p:sp>
      <p:sp>
        <p:nvSpPr>
          <p:cNvPr id="3" name="Right Arrow 2"/>
          <p:cNvSpPr/>
          <p:nvPr/>
        </p:nvSpPr>
        <p:spPr>
          <a:xfrm>
            <a:off x="3498111" y="3761498"/>
            <a:ext cx="1715303" cy="300140"/>
          </a:xfrm>
          <a:prstGeom prst="rightArrow">
            <a:avLst>
              <a:gd name="adj1" fmla="val 36107"/>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5-Point Star 3"/>
          <p:cNvSpPr/>
          <p:nvPr/>
        </p:nvSpPr>
        <p:spPr>
          <a:xfrm>
            <a:off x="4656289" y="2302872"/>
            <a:ext cx="2524539" cy="2534478"/>
          </a:xfrm>
          <a:prstGeom prst="star5">
            <a:avLst/>
          </a:prstGeom>
          <a:ln w="571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GOAL</a:t>
            </a:r>
          </a:p>
        </p:txBody>
      </p:sp>
      <p:sp>
        <p:nvSpPr>
          <p:cNvPr id="13" name="TextBox 12"/>
          <p:cNvSpPr txBox="1"/>
          <p:nvPr/>
        </p:nvSpPr>
        <p:spPr>
          <a:xfrm>
            <a:off x="2911451" y="1903816"/>
            <a:ext cx="6748835" cy="369332"/>
          </a:xfrm>
          <a:prstGeom prst="rect">
            <a:avLst/>
          </a:prstGeom>
          <a:noFill/>
        </p:spPr>
        <p:txBody>
          <a:bodyPr wrap="none" rtlCol="0">
            <a:spAutoFit/>
          </a:bodyPr>
          <a:lstStyle/>
          <a:p>
            <a:r>
              <a:rPr lang="en-US" dirty="0"/>
              <a:t>To show how fast students are registering after first day of registration</a:t>
            </a:r>
          </a:p>
        </p:txBody>
      </p:sp>
      <p:sp>
        <p:nvSpPr>
          <p:cNvPr id="14" name="TextBox 13"/>
          <p:cNvSpPr txBox="1"/>
          <p:nvPr/>
        </p:nvSpPr>
        <p:spPr>
          <a:xfrm>
            <a:off x="329609" y="3422944"/>
            <a:ext cx="3402419" cy="677108"/>
          </a:xfrm>
          <a:prstGeom prst="rect">
            <a:avLst/>
          </a:prstGeom>
          <a:noFill/>
        </p:spPr>
        <p:txBody>
          <a:bodyPr wrap="square" rtlCol="0">
            <a:spAutoFit/>
          </a:bodyPr>
          <a:lstStyle/>
          <a:p>
            <a:r>
              <a:rPr lang="en-US" sz="2000" b="1" dirty="0"/>
              <a:t>Registration and Assessment</a:t>
            </a:r>
            <a:r>
              <a:rPr lang="en-US" dirty="0"/>
              <a:t>:</a:t>
            </a:r>
          </a:p>
          <a:p>
            <a:pPr marL="285750" indent="-285750">
              <a:buFont typeface="Arial" panose="020B0604020202020204" pitchFamily="34" charset="0"/>
              <a:buChar char="•"/>
            </a:pPr>
            <a:r>
              <a:rPr lang="en-US" dirty="0"/>
              <a:t>6 Months and counting</a:t>
            </a:r>
          </a:p>
        </p:txBody>
      </p:sp>
      <p:sp>
        <p:nvSpPr>
          <p:cNvPr id="5" name="TextBox 4"/>
          <p:cNvSpPr txBox="1"/>
          <p:nvPr/>
        </p:nvSpPr>
        <p:spPr>
          <a:xfrm>
            <a:off x="8611989" y="3512833"/>
            <a:ext cx="3307109" cy="646331"/>
          </a:xfrm>
          <a:prstGeom prst="rect">
            <a:avLst/>
          </a:prstGeom>
          <a:noFill/>
        </p:spPr>
        <p:txBody>
          <a:bodyPr wrap="square" rtlCol="0">
            <a:spAutoFit/>
          </a:bodyPr>
          <a:lstStyle/>
          <a:p>
            <a:r>
              <a:rPr lang="en-US" dirty="0"/>
              <a:t>Me building a working prototype</a:t>
            </a:r>
          </a:p>
          <a:p>
            <a:pPr marL="285750" indent="-285750">
              <a:buFont typeface="Arial" panose="020B0604020202020204" pitchFamily="34" charset="0"/>
              <a:buChar char="•"/>
            </a:pPr>
            <a:r>
              <a:rPr lang="en-US" dirty="0"/>
              <a:t>2 hours</a:t>
            </a:r>
          </a:p>
        </p:txBody>
      </p:sp>
      <p:sp>
        <p:nvSpPr>
          <p:cNvPr id="8" name="Right Arrow 7"/>
          <p:cNvSpPr/>
          <p:nvPr/>
        </p:nvSpPr>
        <p:spPr>
          <a:xfrm rot="10800000">
            <a:off x="6644576" y="3761498"/>
            <a:ext cx="1715303" cy="300140"/>
          </a:xfrm>
          <a:prstGeom prst="rightArrow">
            <a:avLst>
              <a:gd name="adj1" fmla="val 36107"/>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51745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200" y="86868"/>
            <a:ext cx="11764799" cy="6124754"/>
          </a:xfrm>
          <a:prstGeom prst="rect">
            <a:avLst/>
          </a:prstGeom>
          <a:noFill/>
        </p:spPr>
        <p:txBody>
          <a:bodyPr wrap="square" lIns="91440" tIns="45720" rIns="91440" bIns="45720" rtlCol="0" anchor="t">
            <a:spAutoFit/>
          </a:bodyPr>
          <a:lstStyle/>
          <a:p>
            <a:pPr>
              <a:lnSpc>
                <a:spcPct val="200000"/>
              </a:lnSpc>
            </a:pPr>
            <a:r>
              <a:rPr lang="en-US" sz="2800" dirty="0"/>
              <a:t>Our goal should be </a:t>
            </a:r>
            <a:r>
              <a:rPr lang="en-US" sz="2800" b="1" dirty="0"/>
              <a:t>constructive discipline</a:t>
            </a:r>
            <a:r>
              <a:rPr lang="en-US" sz="2800" dirty="0"/>
              <a:t>. </a:t>
            </a:r>
          </a:p>
          <a:p>
            <a:pPr marL="742950" lvl="1" indent="-285750">
              <a:buFont typeface="Arial" panose="020B0604020202020204" pitchFamily="34" charset="0"/>
              <a:buChar char="•"/>
            </a:pPr>
            <a:r>
              <a:rPr lang="en-US" sz="2800" dirty="0"/>
              <a:t>no free pass to do whatever.</a:t>
            </a:r>
            <a:endParaRPr lang="en-US" sz="2800" dirty="0">
              <a:ea typeface="Calibri" panose="020F0502020204030204"/>
              <a:cs typeface="Calibri" panose="020F0502020204030204"/>
            </a:endParaRPr>
          </a:p>
          <a:p>
            <a:pPr marL="742950" lvl="1" indent="-285750">
              <a:buFont typeface="Arial" panose="020B0604020202020204" pitchFamily="34" charset="0"/>
              <a:buChar char="•"/>
            </a:pPr>
            <a:r>
              <a:rPr lang="en-US" sz="2800" dirty="0"/>
              <a:t>don’t want to destroy the spirit and the things that make growth unique.</a:t>
            </a:r>
            <a:endParaRPr lang="en-US" sz="2800" dirty="0">
              <a:ea typeface="Calibri" panose="020F0502020204030204"/>
              <a:cs typeface="Calibri" panose="020F0502020204030204"/>
            </a:endParaRPr>
          </a:p>
          <a:p>
            <a:r>
              <a:rPr lang="en-US" sz="3200" dirty="0">
                <a:solidFill>
                  <a:srgbClr val="FF0000"/>
                </a:solidFill>
              </a:rPr>
              <a:t>Being strange and eccentric is fine. </a:t>
            </a:r>
          </a:p>
          <a:p>
            <a:r>
              <a:rPr lang="en-US" sz="3200" dirty="0">
                <a:solidFill>
                  <a:srgbClr val="FF0000"/>
                </a:solidFill>
              </a:rPr>
              <a:t>Being destructive or abusive is not.</a:t>
            </a:r>
          </a:p>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r>
              <a:rPr lang="en-US" sz="2800" dirty="0"/>
              <a:t>We all have to come to grips with who we are and how we respond</a:t>
            </a:r>
            <a:endParaRPr lang="en-US" sz="2800" dirty="0">
              <a:ea typeface="Calibri" panose="020F0502020204030204"/>
              <a:cs typeface="Calibri" panose="020F0502020204030204"/>
            </a:endParaRPr>
          </a:p>
          <a:p>
            <a:pPr>
              <a:spcBef>
                <a:spcPts val="1200"/>
              </a:spcBef>
            </a:pPr>
            <a:endParaRPr lang="en-US" sz="2800" dirty="0"/>
          </a:p>
          <a:p>
            <a:pPr>
              <a:spcBef>
                <a:spcPts val="1200"/>
              </a:spcBef>
            </a:pPr>
            <a:r>
              <a:rPr lang="en-US" sz="2800" dirty="0"/>
              <a:t>Each individual, in the end, is the only one that can understand what makes them tick and how they need to cope. Part of their growing is understanding how they function, learn, work, and interact with themselves and others.</a:t>
            </a:r>
          </a:p>
        </p:txBody>
      </p:sp>
    </p:spTree>
    <p:extLst>
      <p:ext uri="{BB962C8B-B14F-4D97-AF65-F5344CB8AC3E}">
        <p14:creationId xmlns:p14="http://schemas.microsoft.com/office/powerpoint/2010/main" val="24283775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Knowledge is Power | Poster"/>
          <p:cNvPicPr>
            <a:picLocks noChangeAspect="1" noChangeArrowheads="1"/>
          </p:cNvPicPr>
          <p:nvPr/>
        </p:nvPicPr>
        <p:blipFill>
          <a:blip r:embed="rId2">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104774" y="372534"/>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82578" y="1443335"/>
            <a:ext cx="5914183" cy="4247317"/>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Research is Key:</a:t>
            </a:r>
          </a:p>
          <a:p>
            <a:pPr algn="ctr"/>
            <a:r>
              <a:rPr lang="en-US" sz="5400" dirty="0">
                <a:ln w="0"/>
                <a:effectLst>
                  <a:outerShdw blurRad="38100" dist="19050" dir="2700000" algn="tl" rotWithShape="0">
                    <a:schemeClr val="dk1">
                      <a:alpha val="40000"/>
                    </a:schemeClr>
                  </a:outerShdw>
                </a:effectLst>
              </a:rPr>
              <a:t>Know yourself</a:t>
            </a:r>
          </a:p>
          <a:p>
            <a:pPr algn="ctr"/>
            <a:r>
              <a:rPr lang="en-US" sz="5400" b="0" cap="none" spc="0" dirty="0">
                <a:ln w="0"/>
                <a:solidFill>
                  <a:schemeClr val="tx1"/>
                </a:solidFill>
                <a:effectLst>
                  <a:outerShdw blurRad="38100" dist="19050" dir="2700000" algn="tl" rotWithShape="0">
                    <a:schemeClr val="dk1">
                      <a:alpha val="40000"/>
                    </a:schemeClr>
                  </a:outerShdw>
                </a:effectLst>
              </a:rPr>
              <a:t>&amp; how you function.</a:t>
            </a:r>
          </a:p>
          <a:p>
            <a:pPr algn="ctr"/>
            <a:endParaRPr lang="en-US" sz="5400" dirty="0">
              <a:ln w="0"/>
              <a:effectLst>
                <a:outerShdw blurRad="38100" dist="19050" dir="2700000" algn="tl" rotWithShape="0">
                  <a:schemeClr val="dk1">
                    <a:alpha val="40000"/>
                  </a:schemeClr>
                </a:outerShdw>
              </a:effectLst>
            </a:endParaRPr>
          </a:p>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864164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024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2D42E6-5155-E69B-2501-57B71541641F}"/>
              </a:ext>
            </a:extLst>
          </p:cNvPr>
          <p:cNvSpPr txBox="1"/>
          <p:nvPr/>
        </p:nvSpPr>
        <p:spPr>
          <a:xfrm>
            <a:off x="403200" y="609600"/>
            <a:ext cx="10979999" cy="1446550"/>
          </a:xfrm>
          <a:prstGeom prst="rect">
            <a:avLst/>
          </a:prstGeom>
          <a:noFill/>
        </p:spPr>
        <p:txBody>
          <a:bodyPr wrap="square" rtlCol="0">
            <a:spAutoFit/>
          </a:bodyPr>
          <a:lstStyle/>
          <a:p>
            <a:pPr algn="ctr"/>
            <a:r>
              <a:rPr lang="en-US" sz="4000" dirty="0"/>
              <a:t>In communicating with people, realize:  </a:t>
            </a:r>
          </a:p>
          <a:p>
            <a:pPr algn="ctr"/>
            <a:r>
              <a:rPr lang="en-US" sz="4800" dirty="0"/>
              <a:t>Most People Don’t Know What Autism Is</a:t>
            </a:r>
          </a:p>
        </p:txBody>
      </p:sp>
      <p:sp>
        <p:nvSpPr>
          <p:cNvPr id="3" name="TextBox 2">
            <a:extLst>
              <a:ext uri="{FF2B5EF4-FFF2-40B4-BE49-F238E27FC236}">
                <a16:creationId xmlns:a16="http://schemas.microsoft.com/office/drawing/2014/main" id="{F619C4D1-11F3-ABCE-9CD4-DC6578F16764}"/>
              </a:ext>
            </a:extLst>
          </p:cNvPr>
          <p:cNvSpPr txBox="1"/>
          <p:nvPr/>
        </p:nvSpPr>
        <p:spPr>
          <a:xfrm>
            <a:off x="403200" y="4333977"/>
            <a:ext cx="11116698" cy="2062103"/>
          </a:xfrm>
          <a:prstGeom prst="rect">
            <a:avLst/>
          </a:prstGeom>
          <a:noFill/>
        </p:spPr>
        <p:txBody>
          <a:bodyPr wrap="none" lIns="91440" tIns="45720" rIns="91440" bIns="45720" rtlCol="0" anchor="t">
            <a:spAutoFit/>
          </a:bodyPr>
          <a:lstStyle/>
          <a:p>
            <a:r>
              <a:rPr lang="en-US" sz="2400" b="1" dirty="0"/>
              <a:t>Simply saying </a:t>
            </a:r>
            <a:r>
              <a:rPr lang="en-US" sz="2400" dirty="0"/>
              <a:t>“they are autistic” lets people decide what it means (usually erroneously)</a:t>
            </a:r>
          </a:p>
          <a:p>
            <a:r>
              <a:rPr lang="en-US" sz="2400" dirty="0"/>
              <a:t>Instead:  Let people know </a:t>
            </a:r>
            <a:r>
              <a:rPr lang="en-US" sz="2400" b="1" dirty="0"/>
              <a:t>specifics:</a:t>
            </a:r>
            <a:endParaRPr lang="en-US" sz="2400" b="1" dirty="0">
              <a:ea typeface="Calibri" panose="020F0502020204030204"/>
              <a:cs typeface="Calibri" panose="020F0502020204030204"/>
            </a:endParaRPr>
          </a:p>
          <a:p>
            <a:pPr marL="742950" lvl="1" indent="-285750">
              <a:buFont typeface="Arial" panose="020B0604020202020204" pitchFamily="34" charset="0"/>
              <a:buChar char="•"/>
            </a:pPr>
            <a:r>
              <a:rPr lang="en-US" sz="2000" dirty="0"/>
              <a:t>don’t like loud noises</a:t>
            </a:r>
            <a:endParaRPr lang="en-US" sz="2000" dirty="0">
              <a:ea typeface="Calibri"/>
              <a:cs typeface="Calibri"/>
            </a:endParaRPr>
          </a:p>
          <a:p>
            <a:pPr marL="742950" lvl="1" indent="-285750">
              <a:buFont typeface="Arial" panose="020B0604020202020204" pitchFamily="34" charset="0"/>
              <a:buChar char="•"/>
            </a:pPr>
            <a:r>
              <a:rPr lang="en-US" sz="2000" dirty="0"/>
              <a:t>don’t like moving things</a:t>
            </a:r>
            <a:endParaRPr lang="en-US" sz="2000" dirty="0">
              <a:ea typeface="Calibri" panose="020F0502020204030204"/>
              <a:cs typeface="Calibri" panose="020F0502020204030204"/>
            </a:endParaRPr>
          </a:p>
          <a:p>
            <a:pPr marL="742950" lvl="1" indent="-285750">
              <a:buFont typeface="Arial" panose="020B0604020202020204" pitchFamily="34" charset="0"/>
              <a:buChar char="•"/>
            </a:pPr>
            <a:r>
              <a:rPr lang="en-US" sz="2000" dirty="0"/>
              <a:t>easily distracted</a:t>
            </a:r>
            <a:endParaRPr lang="en-US" sz="2000" dirty="0">
              <a:ea typeface="Calibri" panose="020F0502020204030204"/>
              <a:cs typeface="Calibri" panose="020F0502020204030204"/>
            </a:endParaRPr>
          </a:p>
          <a:p>
            <a:pPr marL="742950" lvl="1" indent="-285750">
              <a:buFont typeface="Arial" panose="020B0604020202020204" pitchFamily="34" charset="0"/>
              <a:buChar char="•"/>
            </a:pPr>
            <a:r>
              <a:rPr lang="en-US" sz="2000" dirty="0"/>
              <a:t>like to randomly break out singing Hamilton songs</a:t>
            </a:r>
            <a:endParaRPr lang="en-US" sz="2000" dirty="0">
              <a:ea typeface="Calibri" panose="020F0502020204030204"/>
              <a:cs typeface="Calibri" panose="020F0502020204030204"/>
            </a:endParaRPr>
          </a:p>
        </p:txBody>
      </p:sp>
      <p:sp>
        <p:nvSpPr>
          <p:cNvPr id="5" name="TextBox 4">
            <a:extLst>
              <a:ext uri="{FF2B5EF4-FFF2-40B4-BE49-F238E27FC236}">
                <a16:creationId xmlns:a16="http://schemas.microsoft.com/office/drawing/2014/main" id="{6651FCB7-71BF-1CAB-313E-378D7C71565E}"/>
              </a:ext>
            </a:extLst>
          </p:cNvPr>
          <p:cNvSpPr txBox="1"/>
          <p:nvPr/>
        </p:nvSpPr>
        <p:spPr>
          <a:xfrm>
            <a:off x="403200" y="2056150"/>
            <a:ext cx="5692800" cy="1969770"/>
          </a:xfrm>
          <a:prstGeom prst="rect">
            <a:avLst/>
          </a:prstGeom>
          <a:noFill/>
        </p:spPr>
        <p:txBody>
          <a:bodyPr wrap="square">
            <a:spAutoFit/>
          </a:bodyPr>
          <a:lstStyle/>
          <a:p>
            <a:pPr marL="342900" marR="0" lvl="0" indent="-342900">
              <a:spcBef>
                <a:spcPts val="0"/>
              </a:spcBef>
              <a:buFont typeface="Symbol" panose="05050102010706020507" pitchFamily="18" charset="2"/>
              <a:buChar char=""/>
            </a:pPr>
            <a:r>
              <a:rPr lang="en-US" sz="2400" b="1" kern="100" dirty="0">
                <a:latin typeface="Aptos"/>
                <a:ea typeface="Aptos"/>
                <a:cs typeface="Times New Roman" panose="02020603050405020304" pitchFamily="18" charset="0"/>
              </a:rPr>
              <a:t>Behavior</a:t>
            </a:r>
            <a:r>
              <a:rPr lang="en-US" sz="2400" kern="100" dirty="0">
                <a:latin typeface="Aptos"/>
                <a:ea typeface="Aptos"/>
                <a:cs typeface="Times New Roman" panose="02020603050405020304" pitchFamily="18" charset="0"/>
              </a:rPr>
              <a:t>?</a:t>
            </a:r>
          </a:p>
          <a:p>
            <a:pPr marL="742950" lvl="1" indent="-285750">
              <a:buFont typeface="Arial" panose="020B0604020202020204" pitchFamily="34" charset="0"/>
              <a:buChar char="•"/>
            </a:pPr>
            <a:r>
              <a:rPr lang="en-US" sz="1600" kern="100" dirty="0">
                <a:latin typeface="Aptos"/>
                <a:ea typeface="Aptos"/>
                <a:cs typeface="Times New Roman" panose="02020603050405020304" pitchFamily="18" charset="0"/>
              </a:rPr>
              <a:t>Why do they gravitate towards</a:t>
            </a:r>
            <a:r>
              <a:rPr lang="en-US" sz="1600" kern="0" dirty="0">
                <a:solidFill>
                  <a:srgbClr val="202122"/>
                </a:solidFill>
                <a:latin typeface="Arial" panose="020B0604020202020204" pitchFamily="34" charset="0"/>
                <a:ea typeface="Times New Roman" panose="02020603050405020304" pitchFamily="18" charset="0"/>
                <a:cs typeface="Times New Roman" panose="02020603050405020304" pitchFamily="18" charset="0"/>
              </a:rPr>
              <a:t> abstract and schematic, the absurd and the eccentric.</a:t>
            </a:r>
            <a:endParaRPr lang="en-US" sz="1600" kern="100" dirty="0">
              <a:latin typeface="Aptos"/>
              <a:ea typeface="Aptos"/>
              <a:cs typeface="Times New Roman" panose="02020603050405020304" pitchFamily="18" charset="0"/>
            </a:endParaRPr>
          </a:p>
          <a:p>
            <a:pPr marL="742950" lvl="1" indent="-285750">
              <a:buFont typeface="Arial" panose="020B0604020202020204" pitchFamily="34" charset="0"/>
              <a:buChar char="•"/>
            </a:pPr>
            <a:r>
              <a:rPr lang="en-US" sz="1600" kern="0" dirty="0">
                <a:solidFill>
                  <a:srgbClr val="202122"/>
                </a:solidFill>
                <a:latin typeface="Arial" panose="020B0604020202020204" pitchFamily="34" charset="0"/>
                <a:ea typeface="Times New Roman" panose="02020603050405020304" pitchFamily="18" charset="0"/>
                <a:cs typeface="Times New Roman" panose="02020603050405020304" pitchFamily="18" charset="0"/>
              </a:rPr>
              <a:t>Why are they aloof and detached from their environment, </a:t>
            </a:r>
            <a:endParaRPr lang="en-US" sz="1600" kern="100" dirty="0">
              <a:latin typeface="Aptos"/>
              <a:ea typeface="Aptos"/>
              <a:cs typeface="Times New Roman" panose="02020603050405020304" pitchFamily="18" charset="0"/>
            </a:endParaRPr>
          </a:p>
          <a:p>
            <a:pPr marL="742950" lvl="1" indent="-285750">
              <a:buFont typeface="Arial" panose="020B0604020202020204" pitchFamily="34" charset="0"/>
              <a:buChar char="•"/>
            </a:pPr>
            <a:r>
              <a:rPr lang="en-US" sz="1600" kern="0" dirty="0">
                <a:solidFill>
                  <a:srgbClr val="202122"/>
                </a:solidFill>
                <a:latin typeface="Arial" panose="020B0604020202020204" pitchFamily="34" charset="0"/>
                <a:ea typeface="Times New Roman" panose="02020603050405020304" pitchFamily="18" charset="0"/>
                <a:cs typeface="Times New Roman" panose="02020603050405020304" pitchFamily="18" charset="0"/>
              </a:rPr>
              <a:t>What’s wrong with their motor skills, their speech, and their facial expressions?</a:t>
            </a:r>
            <a:r>
              <a:rPr lang="en-US" kern="0" dirty="0">
                <a:solidFill>
                  <a:srgbClr val="202122"/>
                </a:solidFill>
                <a:latin typeface="Arial" panose="020B0604020202020204" pitchFamily="34" charset="0"/>
                <a:ea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CA229141-3C78-2FB0-8679-E955BB2856AC}"/>
              </a:ext>
            </a:extLst>
          </p:cNvPr>
          <p:cNvSpPr txBox="1"/>
          <p:nvPr/>
        </p:nvSpPr>
        <p:spPr>
          <a:xfrm>
            <a:off x="6096000" y="2194649"/>
            <a:ext cx="5877464" cy="1692771"/>
          </a:xfrm>
          <a:prstGeom prst="rect">
            <a:avLst/>
          </a:prstGeom>
          <a:noFill/>
        </p:spPr>
        <p:txBody>
          <a:bodyPr wrap="square">
            <a:spAutoFit/>
          </a:bodyPr>
          <a:lstStyle/>
          <a:p>
            <a:pPr marL="342900" indent="-342900">
              <a:buFont typeface="Symbol" panose="05050102010706020507" pitchFamily="18" charset="2"/>
              <a:buChar char=""/>
            </a:pPr>
            <a:r>
              <a:rPr lang="en-US" sz="2400" b="1" kern="100" dirty="0">
                <a:latin typeface="Aptos"/>
                <a:cs typeface="Times New Roman" panose="02020603050405020304" pitchFamily="18" charset="0"/>
              </a:rPr>
              <a:t>Meltdowns</a:t>
            </a:r>
          </a:p>
          <a:p>
            <a:pPr marL="800100" lvl="1" indent="-342900">
              <a:buFont typeface="Symbol" panose="05050102010706020507" pitchFamily="18" charset="2"/>
              <a:buChar char=""/>
            </a:pPr>
            <a:r>
              <a:rPr lang="en-US" sz="1600" dirty="0"/>
              <a:t>Were they temper tantrums?</a:t>
            </a:r>
          </a:p>
          <a:p>
            <a:pPr marL="800100" lvl="1" indent="-342900">
              <a:buFont typeface="Symbol" panose="05050102010706020507" pitchFamily="18" charset="2"/>
              <a:buChar char=""/>
            </a:pPr>
            <a:r>
              <a:rPr lang="en-US" sz="1600" dirty="0"/>
              <a:t>Were they psychotic outbreaks?</a:t>
            </a:r>
          </a:p>
          <a:p>
            <a:pPr marL="800100" lvl="1" indent="-342900">
              <a:buFont typeface="Symbol" panose="05050102010706020507" pitchFamily="18" charset="2"/>
              <a:buChar char=""/>
            </a:pPr>
            <a:r>
              <a:rPr lang="en-US" sz="1600" dirty="0"/>
              <a:t>Were we supposed to rationalize with people melting down? Spank them? Constrain them? Lock them away? Punish them? Scream them into submission? Ignore them?</a:t>
            </a:r>
          </a:p>
        </p:txBody>
      </p:sp>
    </p:spTree>
    <p:extLst>
      <p:ext uri="{BB962C8B-B14F-4D97-AF65-F5344CB8AC3E}">
        <p14:creationId xmlns:p14="http://schemas.microsoft.com/office/powerpoint/2010/main" val="34360094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6424" y="151310"/>
            <a:ext cx="476290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QR Presentation</a:t>
            </a:r>
          </a:p>
        </p:txBody>
      </p:sp>
      <p:pic>
        <p:nvPicPr>
          <p:cNvPr id="3" name="Picture 2" descr="A qr code with dots&#10;&#10;Description automatically generated">
            <a:extLst>
              <a:ext uri="{FF2B5EF4-FFF2-40B4-BE49-F238E27FC236}">
                <a16:creationId xmlns:a16="http://schemas.microsoft.com/office/drawing/2014/main" id="{CE1C6600-E1CE-1729-8E79-C25D72295E7C}"/>
              </a:ext>
            </a:extLst>
          </p:cNvPr>
          <p:cNvPicPr>
            <a:picLocks noChangeAspect="1"/>
          </p:cNvPicPr>
          <p:nvPr/>
        </p:nvPicPr>
        <p:blipFill>
          <a:blip r:embed="rId2"/>
          <a:stretch>
            <a:fillRect/>
          </a:stretch>
        </p:blipFill>
        <p:spPr>
          <a:xfrm>
            <a:off x="535215" y="1073151"/>
            <a:ext cx="5085442" cy="4994727"/>
          </a:xfrm>
          <a:prstGeom prst="rect">
            <a:avLst/>
          </a:prstGeom>
        </p:spPr>
      </p:pic>
      <p:sp>
        <p:nvSpPr>
          <p:cNvPr id="5" name="TextBox 4">
            <a:extLst>
              <a:ext uri="{FF2B5EF4-FFF2-40B4-BE49-F238E27FC236}">
                <a16:creationId xmlns:a16="http://schemas.microsoft.com/office/drawing/2014/main" id="{52BAD348-9758-CD5F-27A0-800E1840FBBC}"/>
              </a:ext>
            </a:extLst>
          </p:cNvPr>
          <p:cNvSpPr txBox="1"/>
          <p:nvPr/>
        </p:nvSpPr>
        <p:spPr>
          <a:xfrm>
            <a:off x="6878197" y="489686"/>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Grace Mosaic</a:t>
            </a:r>
            <a:endParaRPr lang="en-US" dirty="0"/>
          </a:p>
        </p:txBody>
      </p:sp>
      <p:pic>
        <p:nvPicPr>
          <p:cNvPr id="7" name="Picture 6" descr="A qr code on a white background&#10;&#10;Description automatically generated">
            <a:extLst>
              <a:ext uri="{FF2B5EF4-FFF2-40B4-BE49-F238E27FC236}">
                <a16:creationId xmlns:a16="http://schemas.microsoft.com/office/drawing/2014/main" id="{5A0585D5-4C8B-BE14-AA4B-853DB0FBB18C}"/>
              </a:ext>
            </a:extLst>
          </p:cNvPr>
          <p:cNvPicPr>
            <a:picLocks noChangeAspect="1"/>
          </p:cNvPicPr>
          <p:nvPr/>
        </p:nvPicPr>
        <p:blipFill>
          <a:blip r:embed="rId3"/>
          <a:stretch>
            <a:fillRect/>
          </a:stretch>
        </p:blipFill>
        <p:spPr>
          <a:xfrm>
            <a:off x="6677025" y="1047750"/>
            <a:ext cx="5200650" cy="5143500"/>
          </a:xfrm>
          <a:prstGeom prst="rect">
            <a:avLst/>
          </a:prstGeom>
        </p:spPr>
      </p:pic>
      <p:sp>
        <p:nvSpPr>
          <p:cNvPr id="4" name="Rectangle 3">
            <a:extLst>
              <a:ext uri="{FF2B5EF4-FFF2-40B4-BE49-F238E27FC236}">
                <a16:creationId xmlns:a16="http://schemas.microsoft.com/office/drawing/2014/main" id="{A021FA75-CEF3-2398-81EE-FE0DECB93EFE}"/>
              </a:ext>
            </a:extLst>
          </p:cNvPr>
          <p:cNvSpPr/>
          <p:nvPr/>
        </p:nvSpPr>
        <p:spPr>
          <a:xfrm>
            <a:off x="1078754" y="5934670"/>
            <a:ext cx="367825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Phloide.com</a:t>
            </a:r>
          </a:p>
        </p:txBody>
      </p:sp>
    </p:spTree>
    <p:extLst>
      <p:ext uri="{BB962C8B-B14F-4D97-AF65-F5344CB8AC3E}">
        <p14:creationId xmlns:p14="http://schemas.microsoft.com/office/powerpoint/2010/main" val="3185387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52A8A-C5F0-907C-0E36-65360DE22FBC}"/>
              </a:ext>
            </a:extLst>
          </p:cNvPr>
          <p:cNvSpPr txBox="1"/>
          <p:nvPr/>
        </p:nvSpPr>
        <p:spPr>
          <a:xfrm>
            <a:off x="216568" y="465221"/>
            <a:ext cx="10315074" cy="4062651"/>
          </a:xfrm>
          <a:prstGeom prst="rect">
            <a:avLst/>
          </a:prstGeom>
          <a:noFill/>
        </p:spPr>
        <p:txBody>
          <a:bodyPr wrap="square" rtlCol="0">
            <a:spAutoFit/>
          </a:bodyPr>
          <a:lstStyle/>
          <a:p>
            <a:r>
              <a:rPr lang="en-US" sz="2400" dirty="0"/>
              <a:t>It is a </a:t>
            </a:r>
            <a:r>
              <a:rPr lang="en-US" sz="2400" b="1" u="sng" dirty="0"/>
              <a:t>hidden disability</a:t>
            </a:r>
            <a:r>
              <a:rPr lang="en-US" sz="2400" dirty="0"/>
              <a:t> that has only been recognized for around 120 year</a:t>
            </a:r>
          </a:p>
          <a:p>
            <a:r>
              <a:rPr lang="en-US" sz="2400" dirty="0"/>
              <a:t>Only until recently we have had the tools to understand how it works</a:t>
            </a:r>
          </a:p>
          <a:p>
            <a:endParaRPr lang="en-US" sz="2400" dirty="0"/>
          </a:p>
          <a:p>
            <a:r>
              <a:rPr lang="en-US" sz="2400" dirty="0"/>
              <a:t>The brain itself does not vary significant in appearance than a non-autistic brain</a:t>
            </a:r>
          </a:p>
          <a:p>
            <a:r>
              <a:rPr lang="en-US" sz="2400" dirty="0"/>
              <a:t>	-slight grey matter discrepancies</a:t>
            </a:r>
          </a:p>
          <a:p>
            <a:endParaRPr lang="en-US" sz="2400" dirty="0"/>
          </a:p>
          <a:p>
            <a:r>
              <a:rPr lang="en-US" sz="2400" dirty="0"/>
              <a:t>It wasn’t until the 1990s that they started using tools like MRI and CAT scans to see how the brain works differently</a:t>
            </a:r>
            <a:br>
              <a:rPr lang="en-US" sz="2400" dirty="0"/>
            </a:br>
            <a:r>
              <a:rPr lang="en-US" sz="2400" dirty="0"/>
              <a:t/>
            </a:r>
            <a:br>
              <a:rPr lang="en-US" sz="2400" dirty="0"/>
            </a:br>
            <a:r>
              <a:rPr lang="en-US" sz="2400" dirty="0"/>
              <a:t>it appears to be primarily in the wiring.</a:t>
            </a:r>
          </a:p>
          <a:p>
            <a:r>
              <a:rPr lang="en-US" dirty="0"/>
              <a:t> </a:t>
            </a:r>
          </a:p>
        </p:txBody>
      </p:sp>
    </p:spTree>
    <p:extLst>
      <p:ext uri="{BB962C8B-B14F-4D97-AF65-F5344CB8AC3E}">
        <p14:creationId xmlns:p14="http://schemas.microsoft.com/office/powerpoint/2010/main" val="8634178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147543</TotalTime>
  <Words>3758</Words>
  <Application>Microsoft Office PowerPoint</Application>
  <PresentationFormat>Widescreen</PresentationFormat>
  <Paragraphs>610</Paragraphs>
  <Slides>80</Slides>
  <Notes>11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80</vt:i4>
      </vt:variant>
    </vt:vector>
  </HeadingPairs>
  <TitlesOfParts>
    <vt:vector size="95" baseType="lpstr">
      <vt:lpstr>-apple-system</vt:lpstr>
      <vt:lpstr>Aptos</vt:lpstr>
      <vt:lpstr>Arial</vt:lpstr>
      <vt:lpstr>Arial Black</vt:lpstr>
      <vt:lpstr>Berlin Sans FB</vt:lpstr>
      <vt:lpstr>Blackadder ITC</vt:lpstr>
      <vt:lpstr>Calibri</vt:lpstr>
      <vt:lpstr>Calibri Light</vt:lpstr>
      <vt:lpstr>Cambria Math</vt:lpstr>
      <vt:lpstr>Linux Libertine</vt:lpstr>
      <vt:lpstr>Segoe UI Historic</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Brain Filters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Clemson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W MC LAUGHLIN</dc:creator>
  <cp:lastModifiedBy>JOSEPH W MC LAUGHLIN</cp:lastModifiedBy>
  <cp:revision>912</cp:revision>
  <cp:lastPrinted>2024-06-15T13:48:07Z</cp:lastPrinted>
  <dcterms:created xsi:type="dcterms:W3CDTF">2024-04-09T11:52:00Z</dcterms:created>
  <dcterms:modified xsi:type="dcterms:W3CDTF">2025-01-21T02:01:55Z</dcterms:modified>
</cp:coreProperties>
</file>